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2" r:id="rId27"/>
    <p:sldId id="283" r:id="rId28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Arial Black" panose="020B0A04020102020204" pitchFamily="34" charset="0"/>
      <p:bold r:id="rId34"/>
    </p:embeddedFont>
    <p:embeddedFont>
      <p:font typeface="Helvetica Neue Light" panose="020B0604020202020204" charset="0"/>
      <p:regular r:id="rId35"/>
      <p:bold r:id="rId36"/>
      <p:italic r:id="rId37"/>
      <p:boldItalic r:id="rId38"/>
    </p:embeddedFont>
    <p:embeddedFont>
      <p:font typeface="Proxima Nova" panose="020B0604020202020204" charset="0"/>
      <p:regular r:id="rId39"/>
      <p:bold r:id="rId40"/>
      <p:italic r:id="rId41"/>
      <p:boldItalic r:id="rId42"/>
    </p:embeddedFont>
    <p:embeddedFont>
      <p:font typeface="Helvetica Neue" panose="020B0604020202020204" charset="0"/>
      <p:regular r:id="rId43"/>
      <p:bold r:id="rId44"/>
      <p:italic r:id="rId45"/>
      <p:boldItalic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pos="181">
          <p15:clr>
            <a:srgbClr val="A4A3A4"/>
          </p15:clr>
        </p15:guide>
        <p15:guide id="2" orient="horz" pos="2913">
          <p15:clr>
            <a:srgbClr val="A4A3A4"/>
          </p15:clr>
        </p15:guide>
        <p15:guide id="3" pos="4468">
          <p15:clr>
            <a:srgbClr val="A4A3A4"/>
          </p15:clr>
        </p15:guide>
        <p15:guide id="4" pos="2925">
          <p15:clr>
            <a:srgbClr val="A4A3A4"/>
          </p15:clr>
        </p15:guide>
        <p15:guide id="5" orient="horz" pos="1529">
          <p15:clr>
            <a:srgbClr val="A4A3A4"/>
          </p15:clr>
        </p15:guide>
        <p15:guide id="6" pos="5556">
          <p15:clr>
            <a:srgbClr val="A4A3A4"/>
          </p15:clr>
        </p15:guide>
        <p15:guide id="7" pos="1723">
          <p15:clr>
            <a:srgbClr val="A4A3A4"/>
          </p15:clr>
        </p15:guide>
        <p15:guide id="8" orient="horz" pos="2051">
          <p15:clr>
            <a:srgbClr val="A4A3A4"/>
          </p15:clr>
        </p15:guide>
        <p15:guide id="9" pos="3107">
          <p15:clr>
            <a:srgbClr val="A4A3A4"/>
          </p15:clr>
        </p15:guide>
        <p15:guide id="10" orient="horz" pos="373">
          <p15:clr>
            <a:srgbClr val="A4A3A4"/>
          </p15:clr>
        </p15:guide>
        <p15:guide id="11" orient="horz" pos="259">
          <p15:clr>
            <a:srgbClr val="A4A3A4"/>
          </p15:clr>
        </p15:guide>
        <p15:guide id="12" orient="horz" pos="894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7" roundtripDataSignature="AMtx7mhnuDtlez8HtEiSpIRI2E4wK02mf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2" d="100"/>
          <a:sy n="102" d="100"/>
        </p:scale>
        <p:origin x="-456" y="312"/>
      </p:cViewPr>
      <p:guideLst>
        <p:guide orient="horz" pos="2913"/>
        <p:guide orient="horz" pos="1529"/>
        <p:guide orient="horz" pos="2051"/>
        <p:guide orient="horz" pos="373"/>
        <p:guide orient="horz" pos="259"/>
        <p:guide orient="horz" pos="894"/>
        <p:guide pos="181"/>
        <p:guide pos="4468"/>
        <p:guide pos="2925"/>
        <p:guide pos="5556"/>
        <p:guide pos="1723"/>
        <p:guide pos="310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customschemas.google.com/relationships/presentationmetadata" Target="meta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font" Target="fonts/font1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8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8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8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8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8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8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8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8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8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8895816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9" name="Google Shape;79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3" name="Google Shape;223;p1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9" name="Google Shape;239;p1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51" name="Google Shape;251;p1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6" name="Google Shape;276;p1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8" name="Google Shape;298;p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6" name="Google Shape;316;p1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5" name="Google Shape;325;p1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41" name="Google Shape;341;p1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2" name="Google Shape;352;p1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61" name="Google Shape;361;p1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5" name="Google Shape;95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76" name="Google Shape;376;p2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88" name="Google Shape;388;p2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00" name="Google Shape;400;p2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12" name="Google Shape;412;p2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24" name="Google Shape;424;p2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36" name="Google Shape;436;p2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2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2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469" name="Google Shape;469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1" name="Google Shape;111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9" name="Google Shape;129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5" name="Google Shape;155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8" name="Google Shape;168;p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6" name="Google Shape;186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0" name="Google Shape;200;p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9" name="Google Shape;209;p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 и подзаголовок">
  <p:cSld name="Заголовок и подзаголовок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30"/>
          <p:cNvPicPr preferRelativeResize="0"/>
          <p:nvPr/>
        </p:nvPicPr>
        <p:blipFill rotWithShape="1">
          <a:blip r:embed="rId2">
            <a:alphaModFix/>
          </a:blip>
          <a:srcRect l="25942" t="-3047" r="-3224" b="37340"/>
          <a:stretch/>
        </p:blipFill>
        <p:spPr>
          <a:xfrm>
            <a:off x="0" y="396000"/>
            <a:ext cx="6552000" cy="4752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" name="Google Shape;15;p30"/>
          <p:cNvGrpSpPr/>
          <p:nvPr/>
        </p:nvGrpSpPr>
        <p:grpSpPr>
          <a:xfrm>
            <a:off x="6927646" y="196525"/>
            <a:ext cx="1965529" cy="373326"/>
            <a:chOff x="2884982" y="196525"/>
            <a:chExt cx="1965529" cy="373326"/>
          </a:xfrm>
        </p:grpSpPr>
        <p:pic>
          <p:nvPicPr>
            <p:cNvPr id="16" name="Google Shape;16;p3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884982" y="196525"/>
              <a:ext cx="879982" cy="3733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" name="Google Shape;17;p3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147859" y="294906"/>
              <a:ext cx="702652" cy="17656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8" name="Google Shape;18;p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2159659" cy="1902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604"/>
            <a:ext cx="2159659" cy="19025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620">
          <p15:clr>
            <a:srgbClr val="FBAE40"/>
          </p15:clr>
        </p15:guide>
        <p15:guide id="2" pos="560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4_Фото — горизонтально">
  <p:cSld name="4_Фото — горизонтально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3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39"/>
          <p:cNvSpPr txBox="1">
            <a:spLocks noGrp="1"/>
          </p:cNvSpPr>
          <p:nvPr>
            <p:ph type="sldNum" idx="1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60" name="Google Shape;60;p39"/>
          <p:cNvSpPr txBox="1">
            <a:spLocks noGrp="1"/>
          </p:cNvSpPr>
          <p:nvPr>
            <p:ph type="title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roxima Nova"/>
              <a:buNone/>
              <a:defRPr sz="1800" b="1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61" name="Google Shape;61;p39"/>
          <p:cNvSpPr txBox="1">
            <a:spLocks noGrp="1"/>
          </p:cNvSpPr>
          <p:nvPr>
            <p:ph type="body" idx="1"/>
          </p:nvPr>
        </p:nvSpPr>
        <p:spPr>
          <a:xfrm>
            <a:off x="633412" y="1028184"/>
            <a:ext cx="7877175" cy="348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pic>
        <p:nvPicPr>
          <p:cNvPr id="62" name="Google Shape;62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92645" y="373490"/>
            <a:ext cx="1124817" cy="2812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_Заголовок — по центру">
  <p:cSld name="3_Заголовок — по центру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4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92" y="-7734"/>
            <a:ext cx="9142608" cy="5155415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40"/>
          <p:cNvSpPr txBox="1">
            <a:spLocks noGrp="1"/>
          </p:cNvSpPr>
          <p:nvPr>
            <p:ph type="sldNum" idx="1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66" name="Google Shape;66;p40"/>
          <p:cNvSpPr txBox="1">
            <a:spLocks noGrp="1"/>
          </p:cNvSpPr>
          <p:nvPr>
            <p:ph type="title"/>
          </p:nvPr>
        </p:nvSpPr>
        <p:spPr>
          <a:xfrm>
            <a:off x="633413" y="1941566"/>
            <a:ext cx="3306686" cy="563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roxima Nova"/>
              <a:buNone/>
              <a:defRPr sz="1800" b="1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67" name="Google Shape;67;p40"/>
          <p:cNvSpPr txBox="1">
            <a:spLocks noGrp="1"/>
          </p:cNvSpPr>
          <p:nvPr>
            <p:ph type="body" idx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4_Заголовок — по центру">
  <p:cSld name="4_Заголовок — по центру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4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93" y="-1414"/>
            <a:ext cx="9146514" cy="5144914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41"/>
          <p:cNvSpPr txBox="1">
            <a:spLocks noGrp="1"/>
          </p:cNvSpPr>
          <p:nvPr>
            <p:ph type="sldNum" idx="1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71" name="Google Shape;71;p41"/>
          <p:cNvSpPr txBox="1">
            <a:spLocks noGrp="1"/>
          </p:cNvSpPr>
          <p:nvPr>
            <p:ph type="title"/>
          </p:nvPr>
        </p:nvSpPr>
        <p:spPr>
          <a:xfrm>
            <a:off x="633413" y="2059259"/>
            <a:ext cx="3306686" cy="385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roxima Nova"/>
              <a:buNone/>
              <a:defRPr sz="1800" b="1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72" name="Google Shape;72;p41"/>
          <p:cNvSpPr txBox="1">
            <a:spLocks noGrp="1"/>
          </p:cNvSpPr>
          <p:nvPr>
            <p:ph type="body" idx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пункты">
  <p:cSld name="Заголовок и пункты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42"/>
          <p:cNvSpPr txBox="1">
            <a:spLocks noGrp="1"/>
          </p:cNvSpPr>
          <p:nvPr>
            <p:ph type="title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roxima Nova"/>
              <a:buNone/>
              <a:defRPr sz="1800" b="1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75" name="Google Shape;75;p42"/>
          <p:cNvSpPr txBox="1">
            <a:spLocks noGrp="1"/>
          </p:cNvSpPr>
          <p:nvPr>
            <p:ph type="body" idx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718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25"/>
              <a:buFont typeface="Proxima Nova"/>
              <a:buChar char="•"/>
              <a:defRPr sz="162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35718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25"/>
              <a:buFont typeface="Proxima Nova"/>
              <a:buChar char="•"/>
              <a:defRPr sz="162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5718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25"/>
              <a:buFont typeface="Proxima Nova"/>
              <a:buChar char="•"/>
              <a:defRPr sz="162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35718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25"/>
              <a:buFont typeface="Proxima Nova"/>
              <a:buChar char="•"/>
              <a:defRPr sz="162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35718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25"/>
              <a:buFont typeface="Proxima Nova"/>
              <a:buChar char="•"/>
              <a:defRPr sz="162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76" name="Google Shape;76;p42"/>
          <p:cNvSpPr txBox="1">
            <a:spLocks noGrp="1"/>
          </p:cNvSpPr>
          <p:nvPr>
            <p:ph type="sldNum" idx="1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">
  <p:cSld name="Пустой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1"/>
          <p:cNvSpPr txBox="1">
            <a:spLocks noGrp="1"/>
          </p:cNvSpPr>
          <p:nvPr>
            <p:ph type="sldNum" idx="1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Заголовок и пункты">
  <p:cSld name="1_Заголовок и пункты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2"/>
          <p:cNvSpPr txBox="1">
            <a:spLocks noGrp="1"/>
          </p:cNvSpPr>
          <p:nvPr>
            <p:ph type="sldNum" idx="12"/>
          </p:nvPr>
        </p:nvSpPr>
        <p:spPr>
          <a:xfrm>
            <a:off x="8537066" y="4177922"/>
            <a:ext cx="214802" cy="22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Титульный слайд">
  <p:cSld name="1_Титульный слайд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3"/>
          <p:cNvSpPr/>
          <p:nvPr/>
        </p:nvSpPr>
        <p:spPr>
          <a:xfrm>
            <a:off x="0" y="628699"/>
            <a:ext cx="9144000" cy="4176000"/>
          </a:xfrm>
          <a:prstGeom prst="rect">
            <a:avLst/>
          </a:prstGeom>
          <a:solidFill>
            <a:srgbClr val="0F9485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" name="Google Shape;26;p33"/>
          <p:cNvSpPr txBox="1">
            <a:spLocks noGrp="1"/>
          </p:cNvSpPr>
          <p:nvPr>
            <p:ph type="sldNum" idx="12"/>
          </p:nvPr>
        </p:nvSpPr>
        <p:spPr>
          <a:xfrm>
            <a:off x="8515350" y="4767263"/>
            <a:ext cx="365263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pic>
        <p:nvPicPr>
          <p:cNvPr id="27" name="Google Shape;27;p3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217595" y="280146"/>
            <a:ext cx="683387" cy="17020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" name="Google Shape;28;p33"/>
          <p:cNvCxnSpPr/>
          <p:nvPr/>
        </p:nvCxnSpPr>
        <p:spPr>
          <a:xfrm>
            <a:off x="628650" y="617174"/>
            <a:ext cx="7885510" cy="0"/>
          </a:xfrm>
          <a:prstGeom prst="straightConnector1">
            <a:avLst/>
          </a:prstGeom>
          <a:noFill/>
          <a:ln w="12700" cap="flat" cmpd="sng">
            <a:solidFill>
              <a:srgbClr val="F5F5F5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9" name="Google Shape;29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14242" y="0"/>
            <a:ext cx="1737996" cy="1234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Заголовок — по центру">
  <p:cSld name="1_Заголовок — по центру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3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4068" y="2393"/>
            <a:ext cx="9158067" cy="5151413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34"/>
          <p:cNvSpPr txBox="1">
            <a:spLocks noGrp="1"/>
          </p:cNvSpPr>
          <p:nvPr>
            <p:ph type="sldNum" idx="1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33" name="Google Shape;33;p34"/>
          <p:cNvSpPr txBox="1">
            <a:spLocks noGrp="1"/>
          </p:cNvSpPr>
          <p:nvPr>
            <p:ph type="title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roxima Nova"/>
              <a:buNone/>
              <a:defRPr sz="1800" b="1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34" name="Google Shape;34;p34"/>
          <p:cNvSpPr txBox="1">
            <a:spLocks noGrp="1"/>
          </p:cNvSpPr>
          <p:nvPr>
            <p:ph type="body" idx="1"/>
          </p:nvPr>
        </p:nvSpPr>
        <p:spPr>
          <a:xfrm>
            <a:off x="633415" y="1181100"/>
            <a:ext cx="3823249" cy="348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35" name="Google Shape;35;p34"/>
          <p:cNvSpPr>
            <a:spLocks noGrp="1"/>
          </p:cNvSpPr>
          <p:nvPr>
            <p:ph type="pic" idx="2"/>
          </p:nvPr>
        </p:nvSpPr>
        <p:spPr>
          <a:xfrm>
            <a:off x="4651375" y="1181100"/>
            <a:ext cx="3863975" cy="3962400"/>
          </a:xfrm>
          <a:prstGeom prst="rect">
            <a:avLst/>
          </a:prstGeom>
          <a:noFill/>
          <a:ln>
            <a:noFill/>
          </a:ln>
        </p:spPr>
      </p:sp>
      <p:pic>
        <p:nvPicPr>
          <p:cNvPr id="36" name="Google Shape;36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92645" y="373490"/>
            <a:ext cx="1124817" cy="2812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Заголовок — по центру">
  <p:cSld name="2_Заголовок — по центру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3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807" y="-699"/>
            <a:ext cx="9146807" cy="5145078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35"/>
          <p:cNvSpPr txBox="1">
            <a:spLocks noGrp="1"/>
          </p:cNvSpPr>
          <p:nvPr>
            <p:ph type="sldNum" idx="1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40" name="Google Shape;40;p35"/>
          <p:cNvSpPr txBox="1">
            <a:spLocks noGrp="1"/>
          </p:cNvSpPr>
          <p:nvPr>
            <p:ph type="title"/>
          </p:nvPr>
        </p:nvSpPr>
        <p:spPr>
          <a:xfrm>
            <a:off x="633412" y="2758094"/>
            <a:ext cx="5410549" cy="8683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roxima Nova"/>
              <a:buNone/>
              <a:defRPr sz="2400" b="1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1" name="Google Shape;41;p35"/>
          <p:cNvSpPr txBox="1">
            <a:spLocks noGrp="1"/>
          </p:cNvSpPr>
          <p:nvPr>
            <p:ph type="body" idx="1"/>
          </p:nvPr>
        </p:nvSpPr>
        <p:spPr>
          <a:xfrm>
            <a:off x="633412" y="3798916"/>
            <a:ext cx="5410549" cy="8683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Фото — горизонтально">
  <p:cSld name="1_Фото — горизонтально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43;p3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36"/>
          <p:cNvSpPr txBox="1">
            <a:spLocks noGrp="1"/>
          </p:cNvSpPr>
          <p:nvPr>
            <p:ph type="sldNum" idx="1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45" name="Google Shape;45;p36"/>
          <p:cNvSpPr txBox="1">
            <a:spLocks noGrp="1"/>
          </p:cNvSpPr>
          <p:nvPr>
            <p:ph type="title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roxima Nova"/>
              <a:buNone/>
              <a:defRPr sz="1800" b="1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6" name="Google Shape;46;p36"/>
          <p:cNvSpPr txBox="1">
            <a:spLocks noGrp="1"/>
          </p:cNvSpPr>
          <p:nvPr>
            <p:ph type="body" idx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pic>
        <p:nvPicPr>
          <p:cNvPr id="47" name="Google Shape;47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92645" y="373490"/>
            <a:ext cx="1124817" cy="2812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Фото — горизонтально">
  <p:cSld name="2_Фото — горизонтально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37"/>
          <p:cNvSpPr txBox="1">
            <a:spLocks noGrp="1"/>
          </p:cNvSpPr>
          <p:nvPr>
            <p:ph type="sldNum" idx="1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51" name="Google Shape;51;p37"/>
          <p:cNvSpPr txBox="1">
            <a:spLocks noGrp="1"/>
          </p:cNvSpPr>
          <p:nvPr>
            <p:ph type="title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 Black"/>
              <a:buNone/>
              <a:defRPr sz="2000" b="1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2" name="Google Shape;52;p37"/>
          <p:cNvSpPr txBox="1">
            <a:spLocks noGrp="1"/>
          </p:cNvSpPr>
          <p:nvPr>
            <p:ph type="body" idx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3972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972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972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972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972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67903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pic>
        <p:nvPicPr>
          <p:cNvPr id="53" name="Google Shape;53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92645" y="373490"/>
            <a:ext cx="1124817" cy="2812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_Фото — горизонтально">
  <p:cSld name="3_Фото — горизонтально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8"/>
          <p:cNvSpPr txBox="1">
            <a:spLocks noGrp="1"/>
          </p:cNvSpPr>
          <p:nvPr>
            <p:ph type="sldNum" idx="1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pic>
        <p:nvPicPr>
          <p:cNvPr id="56" name="Google Shape;56;p3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92645" y="373490"/>
            <a:ext cx="1124817" cy="2812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9"/>
          <p:cNvSpPr txBox="1">
            <a:spLocks noGrp="1"/>
          </p:cNvSpPr>
          <p:nvPr>
            <p:ph type="sldNum" idx="12"/>
          </p:nvPr>
        </p:nvSpPr>
        <p:spPr>
          <a:xfrm>
            <a:off x="8537066" y="4177922"/>
            <a:ext cx="214802" cy="22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cxnSp>
        <p:nvCxnSpPr>
          <p:cNvPr id="7" name="Google Shape;7;p29"/>
          <p:cNvCxnSpPr/>
          <p:nvPr/>
        </p:nvCxnSpPr>
        <p:spPr>
          <a:xfrm>
            <a:off x="247462" y="648100"/>
            <a:ext cx="8180250" cy="0"/>
          </a:xfrm>
          <a:prstGeom prst="straightConnector1">
            <a:avLst/>
          </a:prstGeom>
          <a:noFill/>
          <a:ln w="12700" cap="flat" cmpd="sng">
            <a:solidFill>
              <a:srgbClr val="F5F5F5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" name="Google Shape;8;p29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247462" y="196525"/>
            <a:ext cx="879982" cy="373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9;p29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1510339" y="294906"/>
            <a:ext cx="702652" cy="17656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" name="Google Shape;10;p29"/>
          <p:cNvCxnSpPr/>
          <p:nvPr/>
        </p:nvCxnSpPr>
        <p:spPr>
          <a:xfrm>
            <a:off x="247462" y="4803775"/>
            <a:ext cx="8580205" cy="0"/>
          </a:xfrm>
          <a:prstGeom prst="straightConnector1">
            <a:avLst/>
          </a:prstGeom>
          <a:noFill/>
          <a:ln w="12700" cap="flat" cmpd="sng">
            <a:solidFill>
              <a:srgbClr val="F5F5F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" name="Google Shape;11;p29"/>
          <p:cNvSpPr txBox="1"/>
          <p:nvPr/>
        </p:nvSpPr>
        <p:spPr>
          <a:xfrm>
            <a:off x="3269420" y="4825260"/>
            <a:ext cx="5221197" cy="318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9BCBF"/>
              </a:buClr>
              <a:buSzPts val="1400"/>
              <a:buFont typeface="Arial"/>
              <a:buNone/>
            </a:pPr>
            <a:r>
              <a:rPr lang="ru-RU" sz="1000" b="0" i="0" u="none" strike="noStrike" cap="none">
                <a:solidFill>
                  <a:srgbClr val="B9BCBF"/>
                </a:solidFill>
                <a:latin typeface="Arial"/>
                <a:ea typeface="Arial"/>
                <a:cs typeface="Arial"/>
                <a:sym typeface="Arial"/>
              </a:rPr>
              <a:t>Шестой этап Всероссийской просветительской Эстафеты «Мои финансы»</a:t>
            </a:r>
            <a:endParaRPr sz="1000" b="0" i="0" u="none" strike="noStrike" cap="none">
              <a:solidFill>
                <a:srgbClr val="B9BC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" name="Google Shape;12;p29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7414242" y="0"/>
            <a:ext cx="1737996" cy="123434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3026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66100" y="1059204"/>
            <a:ext cx="1672036" cy="2271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3995869">
            <a:off x="4516384" y="3575949"/>
            <a:ext cx="1092200" cy="104140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"/>
          <p:cNvSpPr txBox="1"/>
          <p:nvPr/>
        </p:nvSpPr>
        <p:spPr>
          <a:xfrm>
            <a:off x="2155377" y="174604"/>
            <a:ext cx="3020127" cy="409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9485"/>
              </a:buClr>
              <a:buSzPts val="1400"/>
              <a:buFont typeface="Arial"/>
              <a:buNone/>
            </a:pPr>
            <a:r>
              <a:rPr lang="ru-RU" sz="1000" b="1" i="0" u="none" strike="noStrike" cap="none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  <a:t>Шестой этап </a:t>
            </a:r>
            <a:r>
              <a:rPr lang="ru-RU" sz="1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Всероссийской просветительской </a:t>
            </a:r>
            <a:br>
              <a:rPr lang="ru-RU" sz="1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Эстафеты «Мои финансы»</a:t>
            </a:r>
            <a:endParaRPr sz="10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" name="Google Shape;84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0800000" flipH="1">
            <a:off x="0" y="5079133"/>
            <a:ext cx="9144000" cy="116317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>
            <a:spLocks noGrp="1"/>
          </p:cNvSpPr>
          <p:nvPr>
            <p:ph type="title"/>
          </p:nvPr>
        </p:nvSpPr>
        <p:spPr>
          <a:xfrm>
            <a:off x="357761" y="2259790"/>
            <a:ext cx="5539343" cy="1710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ru-RU" sz="3700" b="1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Думай о будущем: страхование </a:t>
            </a:r>
            <a:br>
              <a:rPr lang="ru-RU" sz="3700" b="1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r>
              <a:rPr lang="ru-RU" sz="3700" b="1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и накопления</a:t>
            </a:r>
            <a:endParaRPr/>
          </a:p>
        </p:txBody>
      </p:sp>
      <p:grpSp>
        <p:nvGrpSpPr>
          <p:cNvPr id="86" name="Google Shape;86;p1"/>
          <p:cNvGrpSpPr/>
          <p:nvPr/>
        </p:nvGrpSpPr>
        <p:grpSpPr>
          <a:xfrm>
            <a:off x="5014112" y="233837"/>
            <a:ext cx="1559844" cy="411942"/>
            <a:chOff x="0" y="0"/>
            <a:chExt cx="7961408" cy="2092117"/>
          </a:xfrm>
        </p:grpSpPr>
        <p:sp>
          <p:nvSpPr>
            <p:cNvPr id="87" name="Google Shape;87;p1"/>
            <p:cNvSpPr/>
            <p:nvPr/>
          </p:nvSpPr>
          <p:spPr>
            <a:xfrm>
              <a:off x="0" y="9880"/>
              <a:ext cx="5430318" cy="2082237"/>
            </a:xfrm>
            <a:custGeom>
              <a:avLst/>
              <a:gdLst/>
              <a:ahLst/>
              <a:cxnLst/>
              <a:rect l="l" t="t" r="r" b="b"/>
              <a:pathLst>
                <a:path w="5430318" h="2082237" extrusionOk="0">
                  <a:moveTo>
                    <a:pt x="0" y="0"/>
                  </a:moveTo>
                  <a:lnTo>
                    <a:pt x="5430318" y="0"/>
                  </a:lnTo>
                  <a:lnTo>
                    <a:pt x="5430318" y="2082237"/>
                  </a:lnTo>
                  <a:lnTo>
                    <a:pt x="0" y="208223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-542591"/>
              </a:stretch>
            </a:blipFill>
            <a:ln>
              <a:noFill/>
            </a:ln>
          </p:spPr>
        </p:sp>
        <p:sp>
          <p:nvSpPr>
            <p:cNvPr id="88" name="Google Shape;88;p1"/>
            <p:cNvSpPr/>
            <p:nvPr/>
          </p:nvSpPr>
          <p:spPr>
            <a:xfrm>
              <a:off x="5679707" y="0"/>
              <a:ext cx="2281701" cy="2092117"/>
            </a:xfrm>
            <a:custGeom>
              <a:avLst/>
              <a:gdLst/>
              <a:ahLst/>
              <a:cxnLst/>
              <a:rect l="l" t="t" r="r" b="b"/>
              <a:pathLst>
                <a:path w="2281701" h="2092117" extrusionOk="0">
                  <a:moveTo>
                    <a:pt x="0" y="0"/>
                  </a:moveTo>
                  <a:lnTo>
                    <a:pt x="2281701" y="0"/>
                  </a:lnTo>
                  <a:lnTo>
                    <a:pt x="2281701" y="2092117"/>
                  </a:lnTo>
                  <a:lnTo>
                    <a:pt x="0" y="209211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l="-16763"/>
              </a:stretch>
            </a:blipFill>
            <a:ln>
              <a:noFill/>
            </a:ln>
          </p:spPr>
        </p:sp>
      </p:grpSp>
      <p:sp>
        <p:nvSpPr>
          <p:cNvPr id="89" name="Google Shape;89;p1"/>
          <p:cNvSpPr txBox="1"/>
          <p:nvPr/>
        </p:nvSpPr>
        <p:spPr>
          <a:xfrm>
            <a:off x="473811" y="4156911"/>
            <a:ext cx="3020127" cy="546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ru-RU" sz="1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спикер, 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ru-RU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должность спикера </a:t>
            </a:r>
            <a:endParaRPr sz="1400" b="0" i="0" u="none" strike="noStrike" cap="none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90" name="Google Shape;90;p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-518267">
            <a:off x="5743193" y="1790660"/>
            <a:ext cx="2551702" cy="2791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734455" y="3072788"/>
            <a:ext cx="1051784" cy="1508619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1208640">
            <a:off x="5113907" y="4397739"/>
            <a:ext cx="1092200" cy="104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0"/>
          <p:cNvSpPr txBox="1">
            <a:spLocks noGrp="1"/>
          </p:cNvSpPr>
          <p:nvPr>
            <p:ph type="sldNum" idx="12"/>
          </p:nvPr>
        </p:nvSpPr>
        <p:spPr>
          <a:xfrm>
            <a:off x="8639054" y="4781951"/>
            <a:ext cx="241709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>
                <a:latin typeface="Arial"/>
                <a:ea typeface="Arial"/>
                <a:cs typeface="Arial"/>
                <a:sym typeface="Arial"/>
              </a:rPr>
              <a:t>10</a:t>
            </a:fld>
            <a:endParaRPr sz="1000" b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10"/>
          <p:cNvSpPr txBox="1"/>
          <p:nvPr/>
        </p:nvSpPr>
        <p:spPr>
          <a:xfrm>
            <a:off x="306593" y="866052"/>
            <a:ext cx="6112496" cy="51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 Black"/>
              <a:buNone/>
            </a:pP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ОСОБЕННОСТИ ДОЛЕВОГО СТРАХОВАНИЯ ЖИЗНИ</a:t>
            </a:r>
            <a:endParaRPr sz="2000" b="1" i="0" u="none" strike="noStrike" cap="none">
              <a:solidFill>
                <a:srgbClr val="262626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1600" b="1" i="0" u="none" strike="noStrike" cap="none">
              <a:solidFill>
                <a:srgbClr val="26262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27" name="Google Shape;227;p10"/>
          <p:cNvSpPr txBox="1"/>
          <p:nvPr/>
        </p:nvSpPr>
        <p:spPr>
          <a:xfrm>
            <a:off x="710989" y="1695285"/>
            <a:ext cx="7582619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None/>
            </a:pPr>
            <a:r>
              <a:rPr lang="ru-RU" sz="12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Минимальный срок договора не установлен, </a:t>
            </a: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но целесообразно выбирать среднесрочные </a:t>
            </a:r>
            <a:b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 долгосрочные договоры.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None/>
            </a:pPr>
            <a:r>
              <a:rPr lang="ru-RU" sz="12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ДСЖ — самый долгосрочный продукт </a:t>
            </a: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из линейки существующих инвестиционных продуктов.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10"/>
          <p:cNvSpPr txBox="1"/>
          <p:nvPr/>
        </p:nvSpPr>
        <p:spPr>
          <a:xfrm>
            <a:off x="306593" y="1658952"/>
            <a:ext cx="340388" cy="507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ru-RU" sz="3000" b="1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3</a:t>
            </a:r>
            <a:endParaRPr/>
          </a:p>
        </p:txBody>
      </p:sp>
      <p:sp>
        <p:nvSpPr>
          <p:cNvPr id="229" name="Google Shape;229;p10"/>
          <p:cNvSpPr txBox="1"/>
          <p:nvPr/>
        </p:nvSpPr>
        <p:spPr>
          <a:xfrm>
            <a:off x="306593" y="2403978"/>
            <a:ext cx="340388" cy="507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ru-RU" sz="3000" b="1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4</a:t>
            </a:r>
            <a:endParaRPr/>
          </a:p>
        </p:txBody>
      </p:sp>
      <p:sp>
        <p:nvSpPr>
          <p:cNvPr id="230" name="Google Shape;230;p10"/>
          <p:cNvSpPr txBox="1"/>
          <p:nvPr/>
        </p:nvSpPr>
        <p:spPr>
          <a:xfrm>
            <a:off x="710989" y="2431787"/>
            <a:ext cx="7582619" cy="3952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None/>
            </a:pPr>
            <a:r>
              <a:rPr lang="ru-RU" sz="12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Управление инвестиционной частью </a:t>
            </a: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будет осуществлять страховщик, если получит лицензию на управление активами, или профессиональная УК (страховщик передаст активы в ДУ).</a:t>
            </a:r>
            <a:endParaRPr sz="12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10"/>
          <p:cNvSpPr txBox="1"/>
          <p:nvPr/>
        </p:nvSpPr>
        <p:spPr>
          <a:xfrm>
            <a:off x="306593" y="3004163"/>
            <a:ext cx="340388" cy="507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ru-RU" sz="3000" b="1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5</a:t>
            </a:r>
            <a:endParaRPr/>
          </a:p>
        </p:txBody>
      </p:sp>
      <p:sp>
        <p:nvSpPr>
          <p:cNvPr id="232" name="Google Shape;232;p10"/>
          <p:cNvSpPr txBox="1"/>
          <p:nvPr/>
        </p:nvSpPr>
        <p:spPr>
          <a:xfrm>
            <a:off x="710989" y="3031972"/>
            <a:ext cx="75826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None/>
            </a:pPr>
            <a:r>
              <a:rPr lang="ru-RU" sz="12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Инвестиционные активы (паи ПИФ) — собственность страхователя. </a:t>
            </a:r>
            <a:br>
              <a:rPr lang="ru-RU" sz="12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Это защищает страхователя от риска банкротства страховщика или управляющей компании.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10"/>
          <p:cNvSpPr txBox="1"/>
          <p:nvPr/>
        </p:nvSpPr>
        <p:spPr>
          <a:xfrm>
            <a:off x="306593" y="3582488"/>
            <a:ext cx="340388" cy="507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ru-RU" sz="3000" b="1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6</a:t>
            </a:r>
            <a:endParaRPr/>
          </a:p>
        </p:txBody>
      </p:sp>
      <p:sp>
        <p:nvSpPr>
          <p:cNvPr id="234" name="Google Shape;234;p10"/>
          <p:cNvSpPr txBox="1"/>
          <p:nvPr/>
        </p:nvSpPr>
        <p:spPr>
          <a:xfrm>
            <a:off x="710989" y="3630967"/>
            <a:ext cx="6909011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None/>
            </a:pPr>
            <a:r>
              <a:rPr lang="ru-RU" sz="12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Юридическая защита (от ареста, раздела при разводе) инвестиций не действует.</a:t>
            </a:r>
            <a:endParaRPr sz="1600" b="1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10"/>
          <p:cNvSpPr txBox="1"/>
          <p:nvPr/>
        </p:nvSpPr>
        <p:spPr>
          <a:xfrm>
            <a:off x="306593" y="4160813"/>
            <a:ext cx="340388" cy="507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ru-RU" sz="3000" b="1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7</a:t>
            </a:r>
            <a:endParaRPr/>
          </a:p>
        </p:txBody>
      </p:sp>
      <p:sp>
        <p:nvSpPr>
          <p:cNvPr id="236" name="Google Shape;236;p10"/>
          <p:cNvSpPr txBox="1"/>
          <p:nvPr/>
        </p:nvSpPr>
        <p:spPr>
          <a:xfrm>
            <a:off x="710989" y="4289206"/>
            <a:ext cx="7582619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None/>
            </a:pPr>
            <a:r>
              <a:rPr lang="ru-RU" sz="12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Период охлаждения.</a:t>
            </a:r>
            <a:endParaRPr sz="1600" b="1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1"/>
          <p:cNvSpPr txBox="1">
            <a:spLocks noGrp="1"/>
          </p:cNvSpPr>
          <p:nvPr>
            <p:ph type="sldNum" idx="12"/>
          </p:nvPr>
        </p:nvSpPr>
        <p:spPr>
          <a:xfrm>
            <a:off x="8639055" y="4781951"/>
            <a:ext cx="248636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>
                <a:latin typeface="Arial"/>
                <a:ea typeface="Arial"/>
                <a:cs typeface="Arial"/>
                <a:sym typeface="Arial"/>
              </a:rPr>
              <a:t>11</a:t>
            </a:fld>
            <a:endParaRPr sz="1000" b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11"/>
          <p:cNvSpPr txBox="1"/>
          <p:nvPr/>
        </p:nvSpPr>
        <p:spPr>
          <a:xfrm>
            <a:off x="306593" y="866052"/>
            <a:ext cx="6112496" cy="211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САМОЕ ВАЖНОЕ О ПАЯХ ПИФ</a:t>
            </a:r>
            <a:endParaRPr sz="2000" b="1" i="0" u="none" strike="noStrike" cap="none">
              <a:solidFill>
                <a:srgbClr val="26262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43" name="Google Shape;243;p11"/>
          <p:cNvSpPr txBox="1"/>
          <p:nvPr/>
        </p:nvSpPr>
        <p:spPr>
          <a:xfrm>
            <a:off x="306593" y="1334557"/>
            <a:ext cx="7582619" cy="10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None/>
            </a:pPr>
            <a:r>
              <a:rPr lang="ru-RU" sz="12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Инвестиционный пай – именная бездокументарная ценная бумага, </a:t>
            </a:r>
            <a:r>
              <a:rPr lang="ru-RU" sz="1200" b="0" i="0" u="none" strike="noStrike" cap="none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удостоверяющая: 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1D27"/>
              </a:buClr>
              <a:buSzPts val="1200"/>
              <a:buFont typeface="Noto Sans Symbols"/>
              <a:buChar char="✔"/>
            </a:pPr>
            <a:r>
              <a:rPr lang="ru-RU" sz="1200" b="0" i="0" u="none" strike="noStrike" cap="none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долю ее владельца в праве собственности на имущество паевого фонда;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1D27"/>
              </a:buClr>
              <a:buSzPts val="1200"/>
              <a:buFont typeface="Noto Sans Symbols"/>
              <a:buChar char="✔"/>
            </a:pPr>
            <a:r>
              <a:rPr lang="ru-RU" sz="1200" b="0" i="0" u="none" strike="noStrike" cap="none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право на получение денежной компенсации при прекращении фонда.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11"/>
          <p:cNvSpPr txBox="1"/>
          <p:nvPr/>
        </p:nvSpPr>
        <p:spPr>
          <a:xfrm>
            <a:off x="306593" y="2355480"/>
            <a:ext cx="7582619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None/>
            </a:pPr>
            <a:r>
              <a:rPr lang="ru-RU" sz="12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Расчетная стоимость пая определяется ежедневно по формуле:</a:t>
            </a:r>
            <a:endParaRPr sz="1600" b="1" i="0" u="none" strike="noStrike" cap="none">
              <a:solidFill>
                <a:schemeClr val="accent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45" name="Google Shape;245;p11"/>
          <p:cNvSpPr txBox="1"/>
          <p:nvPr/>
        </p:nvSpPr>
        <p:spPr>
          <a:xfrm>
            <a:off x="306593" y="2579897"/>
            <a:ext cx="7782964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D27"/>
              </a:buClr>
              <a:buSzPts val="1600"/>
              <a:buFont typeface="Arial"/>
              <a:buNone/>
            </a:pPr>
            <a:r>
              <a:rPr lang="ru-RU" sz="1600" b="1" i="1" u="none" strike="noStrike" cap="none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Стоимость чистых активов (Активы фонда — Обязательства фонда) / Число проданных паев</a:t>
            </a:r>
            <a:endParaRPr sz="1600" b="1" i="1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46" name="Google Shape;246;p11"/>
          <p:cNvSpPr txBox="1"/>
          <p:nvPr/>
        </p:nvSpPr>
        <p:spPr>
          <a:xfrm>
            <a:off x="306594" y="3370275"/>
            <a:ext cx="2156520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None/>
            </a:pPr>
            <a:r>
              <a:rPr lang="ru-RU" sz="1200" b="1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Особенность ОПИФ: </a:t>
            </a:r>
            <a:r>
              <a:rPr lang="ru-RU" sz="1200" b="0" i="0" u="none" strike="noStrike" cap="none" dirty="0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владельцы паев имеют право в любой рабочий день требовать от управляющей компании погашения принадлежащих им паев</a:t>
            </a:r>
            <a:endParaRPr dirty="0"/>
          </a:p>
        </p:txBody>
      </p:sp>
      <p:sp>
        <p:nvSpPr>
          <p:cNvPr id="247" name="Google Shape;247;p11"/>
          <p:cNvSpPr txBox="1"/>
          <p:nvPr/>
        </p:nvSpPr>
        <p:spPr>
          <a:xfrm>
            <a:off x="2961977" y="3370275"/>
            <a:ext cx="2271850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None/>
            </a:pPr>
            <a:r>
              <a:rPr lang="ru-RU" sz="1200" b="1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Доходность инвестиций </a:t>
            </a:r>
            <a:r>
              <a:rPr lang="ru-RU" sz="1200" b="0" i="0" u="none" strike="noStrike" cap="none" dirty="0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зависит от вида активов, составляющих имущества паевого фонда, а также комиссий управляющей компании</a:t>
            </a:r>
            <a:endParaRPr sz="1600" b="0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48" name="Google Shape;248;p11"/>
          <p:cNvSpPr txBox="1"/>
          <p:nvPr/>
        </p:nvSpPr>
        <p:spPr>
          <a:xfrm>
            <a:off x="5500971" y="3370275"/>
            <a:ext cx="3049905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None/>
            </a:pPr>
            <a:r>
              <a:rPr lang="ru-RU" sz="1200" b="1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Вся важная информация представлена в Правилах доверительного управления паевым инвестиционным фондом и КИД </a:t>
            </a:r>
            <a:r>
              <a:rPr lang="ru-RU" sz="1200" b="0" i="0" u="none" strike="noStrike" cap="none" dirty="0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(инвестиционная стратегия, инвестиционные риски, результаты инвестирования, комиссии)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2"/>
          <p:cNvSpPr/>
          <p:nvPr/>
        </p:nvSpPr>
        <p:spPr>
          <a:xfrm>
            <a:off x="297287" y="1605037"/>
            <a:ext cx="1403497" cy="298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4" name="Google Shape;254;p12"/>
          <p:cNvSpPr txBox="1">
            <a:spLocks noGrp="1"/>
          </p:cNvSpPr>
          <p:nvPr>
            <p:ph type="sldNum" idx="12"/>
          </p:nvPr>
        </p:nvSpPr>
        <p:spPr>
          <a:xfrm>
            <a:off x="8639055" y="4781951"/>
            <a:ext cx="269418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>
                <a:latin typeface="Arial"/>
                <a:ea typeface="Arial"/>
                <a:cs typeface="Arial"/>
                <a:sym typeface="Arial"/>
              </a:rPr>
              <a:t>12</a:t>
            </a:fld>
            <a:endParaRPr sz="1000" b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12"/>
          <p:cNvSpPr txBox="1"/>
          <p:nvPr/>
        </p:nvSpPr>
        <p:spPr>
          <a:xfrm>
            <a:off x="306593" y="866052"/>
            <a:ext cx="6112496" cy="211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ОТЛИЧИЯ ДСЖ ОТ ИСЖ</a:t>
            </a:r>
            <a:endParaRPr sz="1600" b="1" i="0" u="none" strike="noStrike" cap="none">
              <a:solidFill>
                <a:srgbClr val="26262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56" name="Google Shape;256;p12"/>
          <p:cNvSpPr txBox="1"/>
          <p:nvPr/>
        </p:nvSpPr>
        <p:spPr>
          <a:xfrm>
            <a:off x="406400" y="1795105"/>
            <a:ext cx="1394191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ru-RU" sz="11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Выбор активов</a:t>
            </a: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12"/>
          <p:cNvSpPr txBox="1"/>
          <p:nvPr/>
        </p:nvSpPr>
        <p:spPr>
          <a:xfrm>
            <a:off x="406401" y="2430615"/>
            <a:ext cx="99709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ru-RU" sz="11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Риск инвестиций</a:t>
            </a: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12"/>
          <p:cNvSpPr txBox="1"/>
          <p:nvPr/>
        </p:nvSpPr>
        <p:spPr>
          <a:xfrm>
            <a:off x="406400" y="3240505"/>
            <a:ext cx="1394191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ru-RU" sz="11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Управляемость инвестиций</a:t>
            </a: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12"/>
          <p:cNvSpPr txBox="1"/>
          <p:nvPr/>
        </p:nvSpPr>
        <p:spPr>
          <a:xfrm>
            <a:off x="406400" y="4007032"/>
            <a:ext cx="1142241" cy="352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ru-RU" sz="11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Налоговый вычет</a:t>
            </a: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12"/>
          <p:cNvSpPr txBox="1"/>
          <p:nvPr/>
        </p:nvSpPr>
        <p:spPr>
          <a:xfrm>
            <a:off x="1857872" y="1710466"/>
            <a:ext cx="269263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Клиент самостоятельно решает, </a:t>
            </a:r>
            <a:br>
              <a:rPr lang="ru-RU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 какие фонды инвестировать деньги</a:t>
            </a:r>
            <a:endParaRPr sz="11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12"/>
          <p:cNvSpPr txBox="1"/>
          <p:nvPr/>
        </p:nvSpPr>
        <p:spPr>
          <a:xfrm>
            <a:off x="5254608" y="1792586"/>
            <a:ext cx="3426975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Страховая компания сама распределяет средства</a:t>
            </a:r>
            <a:endParaRPr sz="11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12"/>
          <p:cNvSpPr txBox="1"/>
          <p:nvPr/>
        </p:nvSpPr>
        <p:spPr>
          <a:xfrm>
            <a:off x="1857872" y="2518267"/>
            <a:ext cx="2564623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Риск несет страхователь</a:t>
            </a:r>
            <a:endParaRPr sz="11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12"/>
          <p:cNvSpPr txBox="1"/>
          <p:nvPr/>
        </p:nvSpPr>
        <p:spPr>
          <a:xfrm>
            <a:off x="5254608" y="2264351"/>
            <a:ext cx="3600099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Риск в значительной степени несет страховая компания. Клиенту гарантируется минимальная выплата (100% от взносов). Но при взносах </a:t>
            </a:r>
            <a:br>
              <a:rPr lang="ru-RU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от 1,5 млн руб. защита капитала может отсутствовать</a:t>
            </a:r>
            <a:endParaRPr sz="11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12"/>
          <p:cNvSpPr txBox="1"/>
          <p:nvPr/>
        </p:nvSpPr>
        <p:spPr>
          <a:xfrm>
            <a:off x="1857872" y="3155867"/>
            <a:ext cx="2692639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Страхователь может менять стратегии, перераспределять активы между разными фондами</a:t>
            </a:r>
            <a:endParaRPr sz="11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12"/>
          <p:cNvSpPr txBox="1"/>
          <p:nvPr/>
        </p:nvSpPr>
        <p:spPr>
          <a:xfrm>
            <a:off x="5254608" y="3228643"/>
            <a:ext cx="3600099" cy="362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-RU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Менее гибко. Стратегия инвестирования фиксирована на момент заключения договора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12"/>
          <p:cNvSpPr txBox="1"/>
          <p:nvPr/>
        </p:nvSpPr>
        <p:spPr>
          <a:xfrm>
            <a:off x="1857871" y="3882331"/>
            <a:ext cx="3018929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Налоговые льготы разрабатываются, будут аналогичны ИИС и ПДС (вычет не более </a:t>
            </a:r>
            <a:br>
              <a:rPr lang="ru-RU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₽ 400 тыс., возврат максимум ₽ 52 тыс. </a:t>
            </a:r>
            <a:br>
              <a:rPr lang="ru-RU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(по ставке 13%) или ₽ 60 тыс. (по ставке 15%)</a:t>
            </a:r>
            <a:endParaRPr sz="1100" b="0" i="0" u="none" strike="noStrike" cap="none" dirty="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12"/>
          <p:cNvSpPr txBox="1"/>
          <p:nvPr/>
        </p:nvSpPr>
        <p:spPr>
          <a:xfrm>
            <a:off x="5254608" y="3858607"/>
            <a:ext cx="3600099" cy="724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-RU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Социальный вычет по НДФЛ при сроке договора </a:t>
            </a:r>
            <a:br>
              <a:rPr lang="ru-RU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от 5 лет (вычет не более ₽ 150 тыс., </a:t>
            </a:r>
            <a:br>
              <a:rPr lang="ru-RU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начиная с 2024 года, возврат максимум ₽ 19,5 тыс. </a:t>
            </a:r>
            <a:br>
              <a:rPr lang="ru-RU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(по ставке 13%) или ₽ 22,5 тыс. (по ставке 15%))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12"/>
          <p:cNvSpPr txBox="1"/>
          <p:nvPr/>
        </p:nvSpPr>
        <p:spPr>
          <a:xfrm>
            <a:off x="1857872" y="1359520"/>
            <a:ext cx="2692639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9485"/>
              </a:buClr>
              <a:buSzPts val="1200"/>
              <a:buFont typeface="Arial"/>
              <a:buNone/>
            </a:pPr>
            <a:r>
              <a:rPr lang="ru-RU" sz="1200" b="1" i="0" u="none" strike="noStrike" cap="none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  <a:t>ДСЖ</a:t>
            </a:r>
            <a:endParaRPr sz="1200" b="0" i="0" u="none" strike="noStrike" cap="none">
              <a:solidFill>
                <a:srgbClr val="0F948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12"/>
          <p:cNvSpPr txBox="1"/>
          <p:nvPr/>
        </p:nvSpPr>
        <p:spPr>
          <a:xfrm>
            <a:off x="5254608" y="1359520"/>
            <a:ext cx="3061843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9485"/>
              </a:buClr>
              <a:buSzPts val="1200"/>
              <a:buFont typeface="Arial"/>
              <a:buNone/>
            </a:pPr>
            <a:r>
              <a:rPr lang="ru-RU" sz="1200" b="1" i="0" u="none" strike="noStrike" cap="none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  <a:t>ИСЖ</a:t>
            </a:r>
            <a:endParaRPr sz="1200" b="0" i="0" u="none" strike="noStrike" cap="none">
              <a:solidFill>
                <a:srgbClr val="0F948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70" name="Google Shape;270;p12"/>
          <p:cNvCxnSpPr/>
          <p:nvPr/>
        </p:nvCxnSpPr>
        <p:spPr>
          <a:xfrm>
            <a:off x="301696" y="2156976"/>
            <a:ext cx="8510483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cxnSp>
        <p:nvCxnSpPr>
          <p:cNvPr id="271" name="Google Shape;271;p12"/>
          <p:cNvCxnSpPr/>
          <p:nvPr/>
        </p:nvCxnSpPr>
        <p:spPr>
          <a:xfrm>
            <a:off x="301696" y="3054900"/>
            <a:ext cx="8510483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cxnSp>
        <p:nvCxnSpPr>
          <p:cNvPr id="272" name="Google Shape;272;p12"/>
          <p:cNvCxnSpPr/>
          <p:nvPr/>
        </p:nvCxnSpPr>
        <p:spPr>
          <a:xfrm>
            <a:off x="301696" y="3771592"/>
            <a:ext cx="8510483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  <p:cxnSp>
        <p:nvCxnSpPr>
          <p:cNvPr id="273" name="Google Shape;273;p12"/>
          <p:cNvCxnSpPr/>
          <p:nvPr/>
        </p:nvCxnSpPr>
        <p:spPr>
          <a:xfrm>
            <a:off x="301696" y="1605040"/>
            <a:ext cx="8510483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3"/>
          <p:cNvSpPr/>
          <p:nvPr/>
        </p:nvSpPr>
        <p:spPr>
          <a:xfrm>
            <a:off x="306591" y="1563885"/>
            <a:ext cx="1955842" cy="2772000"/>
          </a:xfrm>
          <a:prstGeom prst="rect">
            <a:avLst/>
          </a:prstGeom>
          <a:solidFill>
            <a:srgbClr val="0F9485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9" name="Google Shape;279;p13"/>
          <p:cNvSpPr/>
          <p:nvPr/>
        </p:nvSpPr>
        <p:spPr>
          <a:xfrm>
            <a:off x="6867647" y="1563885"/>
            <a:ext cx="1955842" cy="2772000"/>
          </a:xfrm>
          <a:prstGeom prst="rect">
            <a:avLst/>
          </a:prstGeom>
          <a:solidFill>
            <a:srgbClr val="0F9485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0" name="Google Shape;280;p13"/>
          <p:cNvSpPr txBox="1">
            <a:spLocks noGrp="1"/>
          </p:cNvSpPr>
          <p:nvPr>
            <p:ph type="sldNum" idx="12"/>
          </p:nvPr>
        </p:nvSpPr>
        <p:spPr>
          <a:xfrm>
            <a:off x="8639055" y="4781951"/>
            <a:ext cx="248636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>
                <a:latin typeface="Arial"/>
                <a:ea typeface="Arial"/>
                <a:cs typeface="Arial"/>
                <a:sym typeface="Arial"/>
              </a:rPr>
              <a:t>13</a:t>
            </a:fld>
            <a:endParaRPr sz="1000" b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13"/>
          <p:cNvSpPr txBox="1"/>
          <p:nvPr/>
        </p:nvSpPr>
        <p:spPr>
          <a:xfrm>
            <a:off x="306592" y="866052"/>
            <a:ext cx="6184275" cy="51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ПРЕИМУЩЕСТВА ДСЖ</a:t>
            </a:r>
            <a:endParaRPr sz="1600" b="1" i="0" u="none" strike="noStrike" cap="none">
              <a:solidFill>
                <a:srgbClr val="26262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82" name="Google Shape;282;p13"/>
          <p:cNvSpPr/>
          <p:nvPr/>
        </p:nvSpPr>
        <p:spPr>
          <a:xfrm>
            <a:off x="4680629" y="1563885"/>
            <a:ext cx="1955842" cy="2772000"/>
          </a:xfrm>
          <a:prstGeom prst="rect">
            <a:avLst/>
          </a:prstGeom>
          <a:solidFill>
            <a:srgbClr val="0F9485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3" name="Google Shape;283;p13"/>
          <p:cNvSpPr/>
          <p:nvPr/>
        </p:nvSpPr>
        <p:spPr>
          <a:xfrm>
            <a:off x="2493610" y="1563885"/>
            <a:ext cx="1955842" cy="2772000"/>
          </a:xfrm>
          <a:prstGeom prst="rect">
            <a:avLst/>
          </a:prstGeom>
          <a:solidFill>
            <a:srgbClr val="0F9485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4" name="Google Shape;284;p13"/>
          <p:cNvSpPr txBox="1"/>
          <p:nvPr/>
        </p:nvSpPr>
        <p:spPr>
          <a:xfrm>
            <a:off x="7030698" y="2175934"/>
            <a:ext cx="1641310" cy="2159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Страхователь является собственником паев, может управлять паями, проводить ребалансировку (изменять состав) активов</a:t>
            </a: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13"/>
          <p:cNvSpPr/>
          <p:nvPr/>
        </p:nvSpPr>
        <p:spPr>
          <a:xfrm>
            <a:off x="306590" y="1560097"/>
            <a:ext cx="1953019" cy="79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6" name="Google Shape;286;p13"/>
          <p:cNvSpPr txBox="1"/>
          <p:nvPr/>
        </p:nvSpPr>
        <p:spPr>
          <a:xfrm>
            <a:off x="369671" y="1576543"/>
            <a:ext cx="1832804" cy="77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ru-RU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Потенциально более высокий доход</a:t>
            </a: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13"/>
          <p:cNvSpPr/>
          <p:nvPr/>
        </p:nvSpPr>
        <p:spPr>
          <a:xfrm>
            <a:off x="2496434" y="1560097"/>
            <a:ext cx="1950195" cy="79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8" name="Google Shape;288;p13"/>
          <p:cNvSpPr/>
          <p:nvPr/>
        </p:nvSpPr>
        <p:spPr>
          <a:xfrm>
            <a:off x="4680629" y="1560097"/>
            <a:ext cx="1955842" cy="79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9" name="Google Shape;289;p13"/>
          <p:cNvSpPr/>
          <p:nvPr/>
        </p:nvSpPr>
        <p:spPr>
          <a:xfrm>
            <a:off x="6870471" y="1560097"/>
            <a:ext cx="1953018" cy="79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0" name="Google Shape;290;p13"/>
          <p:cNvSpPr txBox="1"/>
          <p:nvPr/>
        </p:nvSpPr>
        <p:spPr>
          <a:xfrm>
            <a:off x="2653869" y="1576543"/>
            <a:ext cx="1624335" cy="77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ru-RU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Налоговый вычет</a:t>
            </a:r>
            <a:endParaRPr/>
          </a:p>
        </p:txBody>
      </p:sp>
      <p:sp>
        <p:nvSpPr>
          <p:cNvPr id="291" name="Google Shape;291;p13"/>
          <p:cNvSpPr txBox="1"/>
          <p:nvPr/>
        </p:nvSpPr>
        <p:spPr>
          <a:xfrm>
            <a:off x="4840888" y="1576543"/>
            <a:ext cx="1649980" cy="77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Arial"/>
              <a:buNone/>
            </a:pPr>
            <a:r>
              <a:rPr lang="ru-RU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Прозрачность вложений </a:t>
            </a:r>
            <a:endParaRPr/>
          </a:p>
        </p:txBody>
      </p:sp>
      <p:sp>
        <p:nvSpPr>
          <p:cNvPr id="292" name="Google Shape;292;p13"/>
          <p:cNvSpPr txBox="1"/>
          <p:nvPr/>
        </p:nvSpPr>
        <p:spPr>
          <a:xfrm>
            <a:off x="6867647" y="1576543"/>
            <a:ext cx="1944533" cy="77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Arial"/>
              <a:buNone/>
            </a:pPr>
            <a:r>
              <a:rPr lang="ru-RU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Управляемость </a:t>
            </a:r>
            <a:br>
              <a:rPr lang="ru-RU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и гибкость</a:t>
            </a:r>
            <a:endParaRPr sz="1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13"/>
          <p:cNvSpPr txBox="1"/>
          <p:nvPr/>
        </p:nvSpPr>
        <p:spPr>
          <a:xfrm>
            <a:off x="4814141" y="2352096"/>
            <a:ext cx="1695073" cy="2004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455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Страхователь знает точный состав своих инвестиционных активов, их текущую стоимость, может контролировать изменение их стоимости</a:t>
            </a:r>
            <a:endParaRPr sz="12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94" name="Google Shape;294;p13"/>
          <p:cNvSpPr txBox="1"/>
          <p:nvPr/>
        </p:nvSpPr>
        <p:spPr>
          <a:xfrm>
            <a:off x="2617769" y="2352096"/>
            <a:ext cx="1695073" cy="2004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</a:pP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Предполагаемый будущий вид вычета – инвестиционный, позволяет вернуть больше денежных средств</a:t>
            </a:r>
            <a:endParaRPr sz="1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13"/>
          <p:cNvSpPr txBox="1"/>
          <p:nvPr/>
        </p:nvSpPr>
        <p:spPr>
          <a:xfrm>
            <a:off x="474118" y="2352096"/>
            <a:ext cx="1617962" cy="2004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Выбор более доходных активов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Умеренные </a:t>
            </a:r>
            <a:b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комиссии</a:t>
            </a: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4"/>
          <p:cNvSpPr txBox="1">
            <a:spLocks noGrp="1"/>
          </p:cNvSpPr>
          <p:nvPr>
            <p:ph type="sldNum" idx="12"/>
          </p:nvPr>
        </p:nvSpPr>
        <p:spPr>
          <a:xfrm>
            <a:off x="8639054" y="4781951"/>
            <a:ext cx="255563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>
                <a:latin typeface="Arial"/>
                <a:ea typeface="Arial"/>
                <a:cs typeface="Arial"/>
                <a:sym typeface="Arial"/>
              </a:rPr>
              <a:t>14</a:t>
            </a:fld>
            <a:endParaRPr sz="1000" b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14"/>
          <p:cNvSpPr txBox="1"/>
          <p:nvPr/>
        </p:nvSpPr>
        <p:spPr>
          <a:xfrm>
            <a:off x="306592" y="866052"/>
            <a:ext cx="6331275" cy="302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НЕДОСТАТКИ ДСЖ</a:t>
            </a:r>
            <a:endParaRPr sz="1600" b="1" i="0" u="none" strike="noStrike" cap="none">
              <a:solidFill>
                <a:srgbClr val="26262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02" name="Google Shape;302;p14"/>
          <p:cNvSpPr/>
          <p:nvPr/>
        </p:nvSpPr>
        <p:spPr>
          <a:xfrm>
            <a:off x="306591" y="1456857"/>
            <a:ext cx="2597476" cy="2952000"/>
          </a:xfrm>
          <a:prstGeom prst="rect">
            <a:avLst/>
          </a:prstGeom>
          <a:solidFill>
            <a:srgbClr val="0F9485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3" name="Google Shape;303;p14"/>
          <p:cNvSpPr/>
          <p:nvPr/>
        </p:nvSpPr>
        <p:spPr>
          <a:xfrm>
            <a:off x="6223170" y="1456857"/>
            <a:ext cx="2597476" cy="2952000"/>
          </a:xfrm>
          <a:prstGeom prst="rect">
            <a:avLst/>
          </a:prstGeom>
          <a:solidFill>
            <a:srgbClr val="0F9485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4" name="Google Shape;304;p14"/>
          <p:cNvSpPr/>
          <p:nvPr/>
        </p:nvSpPr>
        <p:spPr>
          <a:xfrm>
            <a:off x="3264880" y="1456857"/>
            <a:ext cx="2597476" cy="2952000"/>
          </a:xfrm>
          <a:prstGeom prst="rect">
            <a:avLst/>
          </a:prstGeom>
          <a:solidFill>
            <a:srgbClr val="0F9485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5" name="Google Shape;305;p14"/>
          <p:cNvSpPr/>
          <p:nvPr/>
        </p:nvSpPr>
        <p:spPr>
          <a:xfrm>
            <a:off x="306590" y="1456856"/>
            <a:ext cx="2597476" cy="72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6" name="Google Shape;306;p14"/>
          <p:cNvSpPr txBox="1"/>
          <p:nvPr/>
        </p:nvSpPr>
        <p:spPr>
          <a:xfrm>
            <a:off x="449206" y="1587349"/>
            <a:ext cx="2310469" cy="51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None/>
            </a:pPr>
            <a:r>
              <a:rPr lang="ru-RU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Инвестиционный риск</a:t>
            </a: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14"/>
          <p:cNvSpPr/>
          <p:nvPr/>
        </p:nvSpPr>
        <p:spPr>
          <a:xfrm>
            <a:off x="3264879" y="1456856"/>
            <a:ext cx="2597476" cy="72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8" name="Google Shape;308;p14"/>
          <p:cNvSpPr txBox="1"/>
          <p:nvPr/>
        </p:nvSpPr>
        <p:spPr>
          <a:xfrm>
            <a:off x="3503715" y="1587349"/>
            <a:ext cx="2070666" cy="51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ru-RU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Ограничения состава инвестиций</a:t>
            </a:r>
            <a:endParaRPr/>
          </a:p>
        </p:txBody>
      </p:sp>
      <p:sp>
        <p:nvSpPr>
          <p:cNvPr id="309" name="Google Shape;309;p14"/>
          <p:cNvSpPr/>
          <p:nvPr/>
        </p:nvSpPr>
        <p:spPr>
          <a:xfrm>
            <a:off x="6225437" y="1456856"/>
            <a:ext cx="2597476" cy="72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0" name="Google Shape;310;p14"/>
          <p:cNvSpPr txBox="1"/>
          <p:nvPr/>
        </p:nvSpPr>
        <p:spPr>
          <a:xfrm>
            <a:off x="6376291" y="1587349"/>
            <a:ext cx="2271001" cy="51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Arial"/>
              <a:buNone/>
            </a:pPr>
            <a:r>
              <a:rPr lang="ru-RU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Ограничения </a:t>
            </a:r>
            <a:br>
              <a:rPr lang="ru-RU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по налоговому вычету</a:t>
            </a:r>
            <a:endParaRPr/>
          </a:p>
        </p:txBody>
      </p:sp>
      <p:sp>
        <p:nvSpPr>
          <p:cNvPr id="311" name="Google Shape;311;p14"/>
          <p:cNvSpPr txBox="1"/>
          <p:nvPr/>
        </p:nvSpPr>
        <p:spPr>
          <a:xfrm>
            <a:off x="567659" y="2477248"/>
            <a:ext cx="2047106" cy="1631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Вероятность неполучения дохода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Вероятность убытка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Инвестиционная часть </a:t>
            </a:r>
            <a:b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к дате наступления страхового случая (страховой выплаты) может потерять часть стоимости</a:t>
            </a: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14"/>
          <p:cNvSpPr txBox="1"/>
          <p:nvPr/>
        </p:nvSpPr>
        <p:spPr>
          <a:xfrm>
            <a:off x="3558202" y="2885052"/>
            <a:ext cx="1973954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ru-RU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Можно выбирать только паи и только тех ПИФов, которые предлагает страховщик</a:t>
            </a:r>
            <a:endParaRPr dirty="0"/>
          </a:p>
        </p:txBody>
      </p:sp>
      <p:sp>
        <p:nvSpPr>
          <p:cNvPr id="313" name="Google Shape;313;p14"/>
          <p:cNvSpPr txBox="1"/>
          <p:nvPr/>
        </p:nvSpPr>
        <p:spPr>
          <a:xfrm>
            <a:off x="6447240" y="2831191"/>
            <a:ext cx="212910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ru-RU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Только по длинным договорам </a:t>
            </a:r>
            <a:br>
              <a:rPr lang="ru-RU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(от 5 лет с увеличением </a:t>
            </a:r>
            <a:br>
              <a:rPr lang="ru-RU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до 10 лет) с общим лимитом на ИИС, ПДС в 400 тыс. руб. </a:t>
            </a:r>
            <a:endParaRPr sz="12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5"/>
          <p:cNvSpPr txBox="1">
            <a:spLocks noGrp="1"/>
          </p:cNvSpPr>
          <p:nvPr>
            <p:ph type="sldNum" idx="12"/>
          </p:nvPr>
        </p:nvSpPr>
        <p:spPr>
          <a:xfrm>
            <a:off x="8639054" y="4781951"/>
            <a:ext cx="255563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>
                <a:latin typeface="Arial"/>
                <a:ea typeface="Arial"/>
                <a:cs typeface="Arial"/>
                <a:sym typeface="Arial"/>
              </a:rPr>
              <a:t>15</a:t>
            </a:fld>
            <a:endParaRPr sz="1000" b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15"/>
          <p:cNvSpPr txBox="1"/>
          <p:nvPr/>
        </p:nvSpPr>
        <p:spPr>
          <a:xfrm>
            <a:off x="306593" y="866051"/>
            <a:ext cx="6530812" cy="530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ПРИМЕР ПРОГРАММЫ </a:t>
            </a:r>
            <a:endParaRPr sz="2000" b="1" i="0" u="none" strike="noStrike" cap="none">
              <a:solidFill>
                <a:srgbClr val="262626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ДОЛЕВОГО СТРАХОВАНИЯ ЖИЗНИ</a:t>
            </a:r>
            <a:endParaRPr sz="2000" b="1" i="0" u="none" strike="noStrike" cap="none">
              <a:solidFill>
                <a:srgbClr val="26262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20" name="Google Shape;320;p15"/>
          <p:cNvSpPr txBox="1"/>
          <p:nvPr/>
        </p:nvSpPr>
        <p:spPr>
          <a:xfrm>
            <a:off x="306594" y="1754930"/>
            <a:ext cx="2337752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</a:pPr>
            <a:r>
              <a:rPr lang="ru-RU" sz="1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ПРОГРАММА ДСЖ</a:t>
            </a:r>
            <a:endParaRPr sz="1600" b="1" i="0" u="none" strike="noStrike" cap="none">
              <a:solidFill>
                <a:schemeClr val="accent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1" name="Google Shape;321;p15"/>
          <p:cNvSpPr txBox="1"/>
          <p:nvPr/>
        </p:nvSpPr>
        <p:spPr>
          <a:xfrm>
            <a:off x="306593" y="2107174"/>
            <a:ext cx="8236045" cy="2364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F9485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  <a:t>Страховая часть — </a:t>
            </a: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покрывает риск ухода из жизни (страховая выплата выгодоприобретателям)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F9485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  <a:t>Инвестиционная часть — </a:t>
            </a: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вложение через паи ПИФ в облигации с переменным купоном </a:t>
            </a:r>
            <a:b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 инструменты денежного рынка (50/50)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F9485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  <a:t>Порог входа для заключения договора —</a:t>
            </a:r>
            <a:r>
              <a:rPr lang="ru-RU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от 1 тыс. руб.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F9485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  <a:t>Прогнозируемая (но не гарантированная!) доходность в нейтральном сценарии — </a:t>
            </a: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20,2%</a:t>
            </a:r>
            <a:r>
              <a:rPr lang="ru-RU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F9485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  <a:t>Дополнительные преимущества — </a:t>
            </a: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низкие комиссии: за управление (0,9% в год) </a:t>
            </a:r>
            <a:b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 прочие расходы фонда (не более 0,33% в год) уже включены в стоимость пая, </a:t>
            </a:r>
            <a:b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 комиссия за страхование всего 0,2%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2" name="Google Shape;322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07715" y="291218"/>
            <a:ext cx="1183882" cy="1582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6"/>
          <p:cNvSpPr txBox="1">
            <a:spLocks noGrp="1"/>
          </p:cNvSpPr>
          <p:nvPr>
            <p:ph type="sldNum" idx="12"/>
          </p:nvPr>
        </p:nvSpPr>
        <p:spPr>
          <a:xfrm>
            <a:off x="8639054" y="4781951"/>
            <a:ext cx="241709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>
                <a:latin typeface="Arial"/>
                <a:ea typeface="Arial"/>
                <a:cs typeface="Arial"/>
                <a:sym typeface="Arial"/>
              </a:rPr>
              <a:t>16</a:t>
            </a:fld>
            <a:endParaRPr sz="1000" b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16"/>
          <p:cNvSpPr txBox="1"/>
          <p:nvPr/>
        </p:nvSpPr>
        <p:spPr>
          <a:xfrm>
            <a:off x="306593" y="866051"/>
            <a:ext cx="5534034" cy="530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КАК ВЫБРАТЬ ПРОГРАММУ СТРАХОВАНИЯ ЖИЗНИ?</a:t>
            </a:r>
            <a:endParaRPr sz="1600" b="1" i="0" u="none" strike="noStrike" cap="none">
              <a:solidFill>
                <a:srgbClr val="26262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29" name="Google Shape;329;p16"/>
          <p:cNvSpPr txBox="1"/>
          <p:nvPr/>
        </p:nvSpPr>
        <p:spPr>
          <a:xfrm>
            <a:off x="710991" y="1918526"/>
            <a:ext cx="2633572" cy="1306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None/>
            </a:pPr>
            <a:r>
              <a:rPr lang="ru-RU" sz="11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Определение целей заключения договора</a:t>
            </a:r>
            <a:endParaRPr sz="1100" b="1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От них будет зависеть вид страхования (НСЖ / ИСЖ / ДСЖ), сочетание страховой и инвестиционной части, перечень покрываемых рисков, </a:t>
            </a:r>
            <a:br>
              <a:rPr lang="ru-RU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 также срок.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16"/>
          <p:cNvSpPr txBox="1"/>
          <p:nvPr/>
        </p:nvSpPr>
        <p:spPr>
          <a:xfrm>
            <a:off x="306593" y="1918526"/>
            <a:ext cx="340388" cy="507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ru-RU" sz="3000" b="1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1</a:t>
            </a:r>
            <a:endParaRPr/>
          </a:p>
        </p:txBody>
      </p:sp>
      <p:sp>
        <p:nvSpPr>
          <p:cNvPr id="331" name="Google Shape;331;p16"/>
          <p:cNvSpPr txBox="1"/>
          <p:nvPr/>
        </p:nvSpPr>
        <p:spPr>
          <a:xfrm>
            <a:off x="306593" y="3450071"/>
            <a:ext cx="340388" cy="507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ru-RU" sz="3000" b="1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2</a:t>
            </a:r>
            <a:endParaRPr/>
          </a:p>
        </p:txBody>
      </p:sp>
      <p:sp>
        <p:nvSpPr>
          <p:cNvPr id="332" name="Google Shape;332;p16"/>
          <p:cNvSpPr txBox="1"/>
          <p:nvPr/>
        </p:nvSpPr>
        <p:spPr>
          <a:xfrm>
            <a:off x="710989" y="3343519"/>
            <a:ext cx="2633573" cy="102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100"/>
              <a:buFont typeface="Arial"/>
              <a:buNone/>
            </a:pPr>
            <a:r>
              <a:rPr lang="ru-RU" sz="11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Оценка своего финансового положения</a:t>
            </a:r>
            <a:endParaRPr sz="1100" b="1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Важно оценить возможность уплаты крупного единовременного взноса </a:t>
            </a:r>
            <a:br>
              <a:rPr lang="ru-RU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или регулярных платежей в будущем.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16"/>
          <p:cNvSpPr txBox="1"/>
          <p:nvPr/>
        </p:nvSpPr>
        <p:spPr>
          <a:xfrm>
            <a:off x="3728789" y="2507333"/>
            <a:ext cx="202271" cy="507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ru-RU" sz="3000" b="1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3</a:t>
            </a:r>
            <a:endParaRPr/>
          </a:p>
        </p:txBody>
      </p:sp>
      <p:sp>
        <p:nvSpPr>
          <p:cNvPr id="334" name="Google Shape;334;p16"/>
          <p:cNvSpPr txBox="1"/>
          <p:nvPr/>
        </p:nvSpPr>
        <p:spPr>
          <a:xfrm>
            <a:off x="4133185" y="2415868"/>
            <a:ext cx="4644468" cy="21063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100"/>
              <a:buFont typeface="Arial"/>
              <a:buNone/>
            </a:pPr>
            <a:r>
              <a:rPr lang="ru-RU" sz="11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Поиск, изучение и сравнение вариантов страхования жизни </a:t>
            </a:r>
            <a:endParaRPr sz="1100" b="1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Char char="✔"/>
            </a:pPr>
            <a:r>
              <a:rPr lang="ru-RU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Выбираем программы с подходящими условиями (перечень страховых рисков и объем покрытия по ним, наличие гарантированного дохода, защиты капитала, срок, состав инвестиционных активов и т. д.) и более детально сравниваем их. 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Char char="✔"/>
            </a:pPr>
            <a:r>
              <a:rPr lang="ru-RU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Выбор вида ПИФ (при ДСЖ).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Char char="✔"/>
            </a:pPr>
            <a:r>
              <a:rPr lang="ru-RU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Обращаем внимание на характеристики страховщика. 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Char char="✔"/>
            </a:pPr>
            <a:r>
              <a:rPr lang="ru-RU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Подбор продукта удобно проводить на финансовом маркетплейсе.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Char char="✔"/>
            </a:pPr>
            <a:r>
              <a:rPr lang="ru-RU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Самая важная информация указана в КИД финансового продукта (ключевом информационном документе).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5" name="Google Shape;335;p16"/>
          <p:cNvGrpSpPr/>
          <p:nvPr/>
        </p:nvGrpSpPr>
        <p:grpSpPr>
          <a:xfrm>
            <a:off x="4978297" y="186561"/>
            <a:ext cx="2108886" cy="2108886"/>
            <a:chOff x="4978297" y="186561"/>
            <a:chExt cx="2108886" cy="2108886"/>
          </a:xfrm>
        </p:grpSpPr>
        <p:sp>
          <p:nvSpPr>
            <p:cNvPr id="336" name="Google Shape;336;p16"/>
            <p:cNvSpPr/>
            <p:nvPr/>
          </p:nvSpPr>
          <p:spPr>
            <a:xfrm>
              <a:off x="4978297" y="186561"/>
              <a:ext cx="2108886" cy="2108886"/>
            </a:xfrm>
            <a:prstGeom prst="ellipse">
              <a:avLst/>
            </a:prstGeom>
            <a:solidFill>
              <a:srgbClr val="0F9485"/>
            </a:solidFill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Helvetica Neue"/>
                <a:buNone/>
              </a:pPr>
              <a:endParaRPr sz="3200" b="0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37" name="Google Shape;337;p16"/>
            <p:cNvSpPr txBox="1"/>
            <p:nvPr/>
          </p:nvSpPr>
          <p:spPr>
            <a:xfrm>
              <a:off x="5245518" y="745630"/>
              <a:ext cx="1574445" cy="12311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r>
                <a:rPr lang="ru-RU" sz="10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Правильный выбор программы позволит Вам не только защитить себя и близких, </a:t>
              </a:r>
              <a:br>
                <a:rPr lang="ru-RU" sz="10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ru-RU" sz="10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но и эффективно накапливать капитал для достижения финансовых целей</a:t>
              </a:r>
              <a:endPara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38" name="Google Shape;338;p1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857596" y="298991"/>
              <a:ext cx="350289" cy="35028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17"/>
          <p:cNvSpPr txBox="1">
            <a:spLocks noGrp="1"/>
          </p:cNvSpPr>
          <p:nvPr>
            <p:ph type="sldNum" idx="12"/>
          </p:nvPr>
        </p:nvSpPr>
        <p:spPr>
          <a:xfrm>
            <a:off x="8639054" y="4781951"/>
            <a:ext cx="241709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>
                <a:latin typeface="Arial"/>
                <a:ea typeface="Arial"/>
                <a:cs typeface="Arial"/>
                <a:sym typeface="Arial"/>
              </a:rPr>
              <a:t>17</a:t>
            </a:fld>
            <a:endParaRPr sz="1000" b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17"/>
          <p:cNvSpPr txBox="1"/>
          <p:nvPr/>
        </p:nvSpPr>
        <p:spPr>
          <a:xfrm>
            <a:off x="306593" y="866051"/>
            <a:ext cx="6563764" cy="530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ПРАКТИЧЕСКОЕ ЗАДАНИЕ: </a:t>
            </a:r>
            <a:endParaRPr sz="2000" b="1" i="0" u="none" strike="noStrike" cap="none">
              <a:solidFill>
                <a:srgbClr val="262626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000"/>
              <a:buFont typeface="Arial"/>
              <a:buNone/>
            </a:pPr>
            <a:r>
              <a:rPr lang="ru-RU"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СРАВНЕНИЕ ФИНАНСОВЫХ ПРОДУКТОВ</a:t>
            </a:r>
            <a:endParaRPr sz="20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17"/>
          <p:cNvSpPr txBox="1"/>
          <p:nvPr/>
        </p:nvSpPr>
        <p:spPr>
          <a:xfrm>
            <a:off x="306593" y="1605387"/>
            <a:ext cx="4166553" cy="1689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28600" marR="0" lvl="0" indent="-228600" algn="just" rtl="0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AutoNum type="arabicPeriod"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Инвестиционное страхование жизни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just" rtl="0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AutoNum type="arabicPeriod"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Накопительный счет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just" rtl="0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AutoNum type="arabicPeriod"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Накопительное страхование жизни 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just" rtl="0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AutoNum type="arabicPeriod"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Инвестиции в акции через брокерский счет 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just" rtl="0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AutoNum type="arabicPeriod"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Долевое страхование жизни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just" rtl="0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AutoNum type="arabicPeriod"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Банковский вклад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17"/>
          <p:cNvSpPr txBox="1"/>
          <p:nvPr/>
        </p:nvSpPr>
        <p:spPr>
          <a:xfrm>
            <a:off x="306593" y="3503755"/>
            <a:ext cx="7263980" cy="1052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None/>
            </a:pPr>
            <a:r>
              <a:rPr lang="ru-RU" sz="12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НЕОБХОДИМО</a:t>
            </a: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Выбрать финансовые продукты, на которые в настоящее время распространяются гарантии АСВ на случай отзыва лицензии у финансовой организации.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</a:pP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Упорядочить финансовые продукты в порядке возрастания уровня риска и возможного дохода.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7" name="Google Shape;347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88277" y="1853107"/>
            <a:ext cx="1168400" cy="158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46611" y="2734457"/>
            <a:ext cx="890373" cy="84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9972012" flipH="1">
            <a:off x="6591798" y="1548524"/>
            <a:ext cx="890373" cy="8489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18"/>
          <p:cNvSpPr txBox="1">
            <a:spLocks noGrp="1"/>
          </p:cNvSpPr>
          <p:nvPr>
            <p:ph type="sldNum" idx="12"/>
          </p:nvPr>
        </p:nvSpPr>
        <p:spPr>
          <a:xfrm>
            <a:off x="8639054" y="4781951"/>
            <a:ext cx="241709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>
                <a:latin typeface="Arial"/>
                <a:ea typeface="Arial"/>
                <a:cs typeface="Arial"/>
                <a:sym typeface="Arial"/>
              </a:rPr>
              <a:t>18</a:t>
            </a:fld>
            <a:endParaRPr sz="1000" b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18"/>
          <p:cNvSpPr txBox="1"/>
          <p:nvPr/>
        </p:nvSpPr>
        <p:spPr>
          <a:xfrm>
            <a:off x="306592" y="866051"/>
            <a:ext cx="7263979" cy="530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ПРАКТИЧЕСКОЕ ЗАДАНИЕ: </a:t>
            </a:r>
            <a:r>
              <a:rPr lang="ru-RU"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СРАВНЕНИЕ УСЛОВИЙ ФОРМИРОВАНИЯ ДОХОДА ПО ВКЛАДУ И ДСЖ</a:t>
            </a:r>
            <a:endParaRPr sz="16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18"/>
          <p:cNvSpPr txBox="1"/>
          <p:nvPr/>
        </p:nvSpPr>
        <p:spPr>
          <a:xfrm>
            <a:off x="306592" y="1465344"/>
            <a:ext cx="7980672" cy="15234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F9485"/>
              </a:buClr>
              <a:buSzPts val="1200"/>
              <a:buFont typeface="Arial"/>
              <a:buNone/>
            </a:pPr>
            <a:r>
              <a:rPr lang="ru-RU" sz="1200" b="1" i="1" u="none" strike="noStrike" cap="none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  <a:t>Иванов И.И. открыл банковский вклад </a:t>
            </a:r>
            <a:r>
              <a:rPr lang="ru-RU" sz="1200" b="0" i="0" u="none" strike="noStrike" cap="none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на 2 млн руб. на 5 лет по ставке 10% годовых (начисление процентного дохода в конце срока, капитализации процентов в нашем примере не происходит). </a:t>
            </a:r>
            <a:br>
              <a:rPr lang="ru-RU" sz="1200" b="0" i="0" u="none" strike="noStrike" cap="none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Ключевая ставка для расчета налога на доход — 8%.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F9485"/>
              </a:buClr>
              <a:buSzPts val="1200"/>
              <a:buFont typeface="Arial"/>
              <a:buNone/>
            </a:pPr>
            <a:r>
              <a:rPr lang="ru-RU" sz="1200" b="1" i="1" u="none" strike="noStrike" cap="none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  <a:t>Также Иванов И.И. заключил договор ДСЖ </a:t>
            </a:r>
            <a:r>
              <a:rPr lang="ru-RU" sz="1200" b="0" i="0" u="none" strike="noStrike" cap="none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на 5 лет, по которому инвестиционная часть страховой премии была уплачена ежегодными платежами по 400 тыс. руб. За период действия договора страховых случаев </a:t>
            </a:r>
            <a:br>
              <a:rPr lang="ru-RU" sz="1200" b="0" i="0" u="none" strike="noStrike" cap="none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не было. При окончании договора страховая выплата соответствовала денежной компенсации в связи </a:t>
            </a:r>
            <a:br>
              <a:rPr lang="ru-RU" sz="1200" b="0" i="0" u="none" strike="noStrike" cap="none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с погашением паев за минусом комиссии и составила 3 млн руб.  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18"/>
          <p:cNvSpPr txBox="1"/>
          <p:nvPr/>
        </p:nvSpPr>
        <p:spPr>
          <a:xfrm>
            <a:off x="306592" y="3187051"/>
            <a:ext cx="7980672" cy="175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None/>
            </a:pPr>
            <a:r>
              <a:rPr lang="ru-RU" sz="12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Какая часть инвестиций принесла больший доход? </a:t>
            </a:r>
            <a:endParaRPr sz="1600" b="1" i="0" u="none" strike="noStrike" cap="none">
              <a:solidFill>
                <a:schemeClr val="accent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58" name="Google Shape;358;p18"/>
          <p:cNvSpPr txBox="1"/>
          <p:nvPr/>
        </p:nvSpPr>
        <p:spPr>
          <a:xfrm>
            <a:off x="306591" y="3384759"/>
            <a:ext cx="8505587" cy="12064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28600" marR="0" lvl="0" indent="-228600" algn="l" rtl="0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rgbClr val="231D27"/>
              </a:buClr>
              <a:buSzPts val="1200"/>
              <a:buFont typeface="Arial"/>
              <a:buAutoNum type="arabicPeriod"/>
            </a:pPr>
            <a:r>
              <a:rPr lang="ru-RU" sz="1200" b="0" i="0" u="none" strike="noStrike" cap="none" dirty="0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Процентный доход по вкладу 1 млн руб. (2 млн * (1+0,1*5)). Но необходимо будет уплатить НДФЛ по ставке 13% </a:t>
            </a:r>
            <a:br>
              <a:rPr lang="ru-RU" sz="1200" b="0" i="0" u="none" strike="noStrike" cap="none" dirty="0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 dirty="0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с части процентного дохода, превышающей необлагаемый минимум (1 млн </a:t>
            </a:r>
            <a:r>
              <a:rPr lang="ru-RU" sz="1200" b="0" i="0" u="none" strike="noStrike" cap="none" dirty="0" err="1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руб</a:t>
            </a:r>
            <a:r>
              <a:rPr lang="ru-RU" sz="1200" b="0" i="0" u="none" strike="noStrike" cap="none" dirty="0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 х 0.13 </a:t>
            </a:r>
            <a:r>
              <a:rPr lang="ru-RU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</a:t>
            </a:r>
            <a:r>
              <a:rPr lang="ru-RU" sz="1200" b="0" i="0" u="none" strike="noStrike" cap="none" dirty="0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 1 млн руб. х 0,08 = 50 тыс. руб.). Фактически доход будет 950 тыс. руб., то есть меньше 1 млн руб.</a:t>
            </a:r>
            <a:endParaRPr dirty="0"/>
          </a:p>
          <a:p>
            <a:pPr marL="228600" marR="0" lvl="0" indent="-228600" algn="l" rtl="0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rgbClr val="231D27"/>
              </a:buClr>
              <a:buSzPts val="1200"/>
              <a:buFont typeface="Arial"/>
              <a:buAutoNum type="arabicPeriod"/>
            </a:pPr>
            <a:r>
              <a:rPr lang="ru-RU" sz="1200" b="0" i="0" u="none" strike="noStrike" cap="none" dirty="0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Договор ДСЖ обеспечил доход также 1 млн руб. (3 млн – 0,4 млн*5). Но Иванов каждый год оформлял налоговый вычет и получал возврат НДФЛ в размере 52 тыс. руб. Без учета возможного дохода от реинвестирования этих сумм общий доход составит 1,26 млн (1+0,052*5).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19"/>
          <p:cNvSpPr txBox="1">
            <a:spLocks noGrp="1"/>
          </p:cNvSpPr>
          <p:nvPr>
            <p:ph type="sldNum" idx="12"/>
          </p:nvPr>
        </p:nvSpPr>
        <p:spPr>
          <a:xfrm>
            <a:off x="8639054" y="4781951"/>
            <a:ext cx="241709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>
                <a:latin typeface="Arial"/>
                <a:ea typeface="Arial"/>
                <a:cs typeface="Arial"/>
                <a:sym typeface="Arial"/>
              </a:rPr>
              <a:t>19</a:t>
            </a:fld>
            <a:endParaRPr sz="1000" b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19"/>
          <p:cNvSpPr txBox="1"/>
          <p:nvPr/>
        </p:nvSpPr>
        <p:spPr>
          <a:xfrm>
            <a:off x="306592" y="866051"/>
            <a:ext cx="7263979" cy="530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ПРАКТИЧЕСКОЕ ЗАДАНИЕ: </a:t>
            </a:r>
            <a:r>
              <a:rPr lang="ru-RU"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РАСЧЕТ ДОХОДНОСТИ ВЛОЖЕНИЙ В ДСЖ (ПАИ ПИФ)</a:t>
            </a:r>
            <a:endParaRPr sz="2000" b="0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19"/>
          <p:cNvSpPr txBox="1"/>
          <p:nvPr/>
        </p:nvSpPr>
        <p:spPr>
          <a:xfrm>
            <a:off x="306592" y="1645378"/>
            <a:ext cx="7980672" cy="91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9485"/>
              </a:buClr>
              <a:buSzPts val="1200"/>
              <a:buFont typeface="Arial"/>
              <a:buNone/>
            </a:pPr>
            <a:r>
              <a:rPr lang="ru-RU" sz="1200" b="1" i="1" u="none" strike="noStrike" cap="none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  <a:t>Иванов И.И. инвестировал по договору ДСЖ </a:t>
            </a:r>
            <a:r>
              <a:rPr lang="ru-RU" sz="1200" b="0" i="0" u="none" strike="noStrike" cap="none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в паи ОПИФ «Надежные активы» 1 марта, когда стоимость чистых активов данного ОПИФ составляла 2,5 млрд руб., а количество проданных паев </a:t>
            </a: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</a:t>
            </a:r>
            <a:r>
              <a:rPr lang="ru-RU" sz="1200" b="0" i="0" u="none" strike="noStrike" cap="none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 5 млн. </a:t>
            </a:r>
            <a:br>
              <a:rPr lang="ru-RU" sz="1200" b="0" i="0" u="none" strike="noStrike" cap="none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Через 6 месяцев стоимость чистых активов выросла до 2,85 млрд руб., а количество паев достигло 5,2 млн. Комиссии включены в стоимость пая. 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31D27"/>
              </a:buClr>
              <a:buSzPts val="1200"/>
              <a:buFont typeface="Arial"/>
              <a:buNone/>
            </a:pPr>
            <a:r>
              <a:rPr lang="ru-RU" sz="1200" b="1" i="0" u="none" strike="noStrike" cap="none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Как определить годовую доходность вложений в фонд?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19"/>
          <p:cNvSpPr txBox="1"/>
          <p:nvPr/>
        </p:nvSpPr>
        <p:spPr>
          <a:xfrm>
            <a:off x="306591" y="2832854"/>
            <a:ext cx="1077365" cy="223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None/>
            </a:pPr>
            <a:r>
              <a:rPr lang="ru-RU" sz="1200" b="1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РЕШЕНИЕ:</a:t>
            </a:r>
            <a:endParaRPr sz="1600" b="1" i="0" u="none" strike="noStrike" cap="none" dirty="0">
              <a:solidFill>
                <a:schemeClr val="accent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7" name="Google Shape;367;p19"/>
          <p:cNvSpPr txBox="1"/>
          <p:nvPr/>
        </p:nvSpPr>
        <p:spPr>
          <a:xfrm>
            <a:off x="306591" y="3001499"/>
            <a:ext cx="3351009" cy="1500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92600" marR="0" lvl="0" indent="-192600" algn="l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231D27"/>
              </a:buClr>
              <a:buSzPts val="1200"/>
              <a:buFont typeface="Arial"/>
              <a:buAutoNum type="arabicPeriod"/>
            </a:pPr>
            <a:r>
              <a:rPr lang="ru-RU" sz="1200" b="1" i="0" u="none" strike="noStrike" cap="none" dirty="0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Определяем расчетную стоимость одного пая на начало периода</a:t>
            </a:r>
            <a:endParaRPr sz="12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92600" marR="0" lvl="0" indent="-192600" algn="l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231D27"/>
              </a:buClr>
              <a:buSzPts val="1200"/>
              <a:buFont typeface="Arial"/>
              <a:buAutoNum type="arabicPeriod"/>
            </a:pPr>
            <a:r>
              <a:rPr lang="ru-RU" sz="1200" b="1" i="0" u="none" strike="noStrike" cap="none" dirty="0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Определяем расчетную стоимость пая через 6 месяцев</a:t>
            </a:r>
            <a:endParaRPr sz="12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92600" marR="0" lvl="0" indent="-192600" algn="l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231D27"/>
              </a:buClr>
              <a:buSzPts val="1200"/>
              <a:buFont typeface="Arial"/>
              <a:buAutoNum type="arabicPeriod"/>
            </a:pPr>
            <a:r>
              <a:rPr lang="ru-RU" sz="1200" b="1" i="0" u="none" strike="noStrike" cap="none" dirty="0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Определяем доходность вложений в паи</a:t>
            </a:r>
            <a:endParaRPr sz="12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19"/>
          <p:cNvSpPr txBox="1"/>
          <p:nvPr/>
        </p:nvSpPr>
        <p:spPr>
          <a:xfrm>
            <a:off x="4395782" y="3088717"/>
            <a:ext cx="4416397" cy="438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</a:pPr>
            <a:r>
              <a:rPr lang="ru-RU" sz="1600" b="1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2 500 000 000 : 5 000 000 = 500 руб.</a:t>
            </a:r>
            <a:endParaRPr sz="1600" b="1" i="0" u="none" strike="noStrike" cap="none" dirty="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19"/>
          <p:cNvSpPr txBox="1"/>
          <p:nvPr/>
        </p:nvSpPr>
        <p:spPr>
          <a:xfrm>
            <a:off x="4395781" y="3615277"/>
            <a:ext cx="4416397" cy="438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</a:pPr>
            <a:r>
              <a:rPr lang="ru-RU" sz="1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2 850 000 000 : 5 200 000 = 548,08 руб.</a:t>
            </a:r>
            <a:endParaRPr sz="1600" b="1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p19"/>
          <p:cNvSpPr txBox="1"/>
          <p:nvPr/>
        </p:nvSpPr>
        <p:spPr>
          <a:xfrm>
            <a:off x="4395782" y="4068180"/>
            <a:ext cx="4416397" cy="438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</a:pPr>
            <a:r>
              <a:rPr lang="ru-RU" sz="1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((548,08 – 500) / 500) × 12/6 × 100 = 19,23%</a:t>
            </a:r>
            <a:endParaRPr sz="1600" b="1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71" name="Google Shape;371;p19"/>
          <p:cNvCxnSpPr/>
          <p:nvPr/>
        </p:nvCxnSpPr>
        <p:spPr>
          <a:xfrm>
            <a:off x="3196281" y="3435695"/>
            <a:ext cx="1100647" cy="0"/>
          </a:xfrm>
          <a:prstGeom prst="straightConnector1">
            <a:avLst/>
          </a:prstGeom>
          <a:noFill/>
          <a:ln w="25400" cap="flat" cmpd="sng">
            <a:solidFill>
              <a:schemeClr val="accent2"/>
            </a:solidFill>
            <a:prstDash val="solid"/>
            <a:miter lim="400000"/>
            <a:headEnd type="none" w="sm" len="sm"/>
            <a:tailEnd type="triangle" w="med" len="med"/>
          </a:ln>
        </p:spPr>
      </p:cxnSp>
      <p:cxnSp>
        <p:nvCxnSpPr>
          <p:cNvPr id="372" name="Google Shape;372;p19"/>
          <p:cNvCxnSpPr/>
          <p:nvPr/>
        </p:nvCxnSpPr>
        <p:spPr>
          <a:xfrm>
            <a:off x="3575222" y="3946583"/>
            <a:ext cx="721706" cy="0"/>
          </a:xfrm>
          <a:prstGeom prst="straightConnector1">
            <a:avLst/>
          </a:prstGeom>
          <a:noFill/>
          <a:ln w="25400" cap="flat" cmpd="sng">
            <a:solidFill>
              <a:schemeClr val="accent2"/>
            </a:solidFill>
            <a:prstDash val="solid"/>
            <a:miter lim="400000"/>
            <a:headEnd type="none" w="sm" len="sm"/>
            <a:tailEnd type="triangle" w="med" len="med"/>
          </a:ln>
        </p:spPr>
      </p:cxnSp>
      <p:cxnSp>
        <p:nvCxnSpPr>
          <p:cNvPr id="373" name="Google Shape;373;p19"/>
          <p:cNvCxnSpPr/>
          <p:nvPr/>
        </p:nvCxnSpPr>
        <p:spPr>
          <a:xfrm>
            <a:off x="3756454" y="4416140"/>
            <a:ext cx="540474" cy="0"/>
          </a:xfrm>
          <a:prstGeom prst="straightConnector1">
            <a:avLst/>
          </a:prstGeom>
          <a:noFill/>
          <a:ln w="25400" cap="flat" cmpd="sng">
            <a:solidFill>
              <a:schemeClr val="accent2"/>
            </a:solidFill>
            <a:prstDash val="solid"/>
            <a:miter lim="400000"/>
            <a:headEnd type="none" w="sm" len="sm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6" grpId="0"/>
      <p:bldP spid="367" grpId="0"/>
      <p:bldP spid="368" grpId="0"/>
      <p:bldP spid="369" grpId="0"/>
      <p:bldP spid="37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"/>
          <p:cNvSpPr txBox="1"/>
          <p:nvPr/>
        </p:nvSpPr>
        <p:spPr>
          <a:xfrm>
            <a:off x="1742332" y="1517733"/>
            <a:ext cx="1998722" cy="2846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5F5F5"/>
              </a:buClr>
              <a:buSzPts val="3400"/>
              <a:buFont typeface="Arial"/>
              <a:buNone/>
            </a:pPr>
            <a:r>
              <a:rPr lang="ru-RU" sz="35000" b="1" i="0" u="none" strike="noStrike" cap="none">
                <a:solidFill>
                  <a:srgbClr val="F5F5F5"/>
                </a:solidFill>
                <a:latin typeface="Arial Black"/>
                <a:ea typeface="Arial Black"/>
                <a:cs typeface="Arial Black"/>
                <a:sym typeface="Arial Black"/>
              </a:rPr>
              <a:t>?</a:t>
            </a:r>
            <a:endParaRPr sz="35000" b="1" i="0" u="none" strike="noStrike" cap="none">
              <a:solidFill>
                <a:srgbClr val="F5F5F5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98" name="Google Shape;98;p2"/>
          <p:cNvSpPr txBox="1">
            <a:spLocks noGrp="1"/>
          </p:cNvSpPr>
          <p:nvPr>
            <p:ph type="title"/>
          </p:nvPr>
        </p:nvSpPr>
        <p:spPr>
          <a:xfrm>
            <a:off x="306592" y="866052"/>
            <a:ext cx="5768743" cy="774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400"/>
              <a:buFont typeface="Arial"/>
              <a:buNone/>
            </a:pP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СТАРТОВЫЕ ВОПРОСЫ </a:t>
            </a:r>
            <a:b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О ФИНАНСОВОМ БЛАГОПОЛУЧИИ </a:t>
            </a:r>
            <a:b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И ЕГО ДОСТИЖЕНИИ</a:t>
            </a:r>
            <a:endParaRPr sz="2000" b="1" i="0" u="none" strike="noStrike" cap="none">
              <a:solidFill>
                <a:srgbClr val="26262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99" name="Google Shape;99;p2"/>
          <p:cNvSpPr txBox="1">
            <a:spLocks noGrp="1"/>
          </p:cNvSpPr>
          <p:nvPr>
            <p:ph type="sldNum" idx="12"/>
          </p:nvPr>
        </p:nvSpPr>
        <p:spPr>
          <a:xfrm>
            <a:off x="8639055" y="4781951"/>
            <a:ext cx="17312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>
                <a:latin typeface="Arial"/>
                <a:ea typeface="Arial"/>
                <a:cs typeface="Arial"/>
                <a:sym typeface="Arial"/>
              </a:rPr>
              <a:t>2</a:t>
            </a:fld>
            <a:endParaRPr sz="1000"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2"/>
          <p:cNvSpPr txBox="1"/>
          <p:nvPr/>
        </p:nvSpPr>
        <p:spPr>
          <a:xfrm>
            <a:off x="672858" y="2412586"/>
            <a:ext cx="2935315" cy="1755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1D23"/>
              </a:buClr>
              <a:buSzPts val="2300"/>
              <a:buFont typeface="Arial"/>
              <a:buNone/>
            </a:pPr>
            <a:r>
              <a:rPr lang="ru-RU" sz="1400" b="0" i="0" u="none" strike="noStrike" cap="none" dirty="0">
                <a:solidFill>
                  <a:srgbClr val="171D23"/>
                </a:solidFill>
                <a:latin typeface="Arial"/>
                <a:ea typeface="Arial"/>
                <a:cs typeface="Arial"/>
                <a:sym typeface="Arial"/>
              </a:rPr>
              <a:t>С чем вы ассоциируете свое личное финансовое благополучие в будущем?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171D23"/>
              </a:buClr>
              <a:buSzPts val="2300"/>
              <a:buFont typeface="Arial"/>
              <a:buNone/>
            </a:pPr>
            <a:r>
              <a:rPr lang="ru-RU" sz="1400" b="0" i="0" u="none" strike="noStrike" cap="none" dirty="0">
                <a:solidFill>
                  <a:srgbClr val="171D23"/>
                </a:solidFill>
                <a:latin typeface="Arial"/>
                <a:ea typeface="Arial"/>
                <a:cs typeface="Arial"/>
                <a:sym typeface="Arial"/>
              </a:rPr>
              <a:t>Какие формы / инструменты обеспечения финансового благополучия вы знаете / используете?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2"/>
          <p:cNvSpPr txBox="1"/>
          <p:nvPr/>
        </p:nvSpPr>
        <p:spPr>
          <a:xfrm>
            <a:off x="4995616" y="2412586"/>
            <a:ext cx="3244625" cy="1968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1D23"/>
              </a:buClr>
              <a:buSzPts val="2300"/>
              <a:buFont typeface="Arial"/>
              <a:buNone/>
            </a:pPr>
            <a:r>
              <a:rPr lang="ru-RU" sz="1400" b="0" i="0" u="none" strike="noStrike" cap="none">
                <a:solidFill>
                  <a:srgbClr val="171D23"/>
                </a:solidFill>
                <a:latin typeface="Arial"/>
                <a:ea typeface="Arial"/>
                <a:cs typeface="Arial"/>
                <a:sym typeface="Arial"/>
              </a:rPr>
              <a:t>Что вы понимаете </a:t>
            </a:r>
            <a:br>
              <a:rPr lang="ru-RU" sz="1400" b="0" i="0" u="none" strike="noStrike" cap="none">
                <a:solidFill>
                  <a:srgbClr val="171D23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0" i="0" u="none" strike="noStrike" cap="none">
                <a:solidFill>
                  <a:srgbClr val="171D23"/>
                </a:solidFill>
                <a:latin typeface="Arial"/>
                <a:ea typeface="Arial"/>
                <a:cs typeface="Arial"/>
                <a:sym typeface="Arial"/>
              </a:rPr>
              <a:t>под финансовой защитой?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171D23"/>
              </a:buClr>
              <a:buSzPts val="2300"/>
              <a:buFont typeface="Arial"/>
              <a:buNone/>
            </a:pPr>
            <a:r>
              <a:rPr lang="ru-RU" sz="1400" b="0" i="0" u="none" strike="noStrike" cap="none">
                <a:solidFill>
                  <a:srgbClr val="171D23"/>
                </a:solidFill>
                <a:latin typeface="Arial"/>
                <a:ea typeface="Arial"/>
                <a:cs typeface="Arial"/>
                <a:sym typeface="Arial"/>
              </a:rPr>
              <a:t>Какие источники дополнительного (пассивного) дохода вы знаете?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171D23"/>
              </a:buClr>
              <a:buSzPts val="2300"/>
              <a:buFont typeface="Arial"/>
              <a:buNone/>
            </a:pPr>
            <a:r>
              <a:rPr lang="ru-RU" sz="1400" b="0" i="0" u="none" strike="noStrike" cap="none">
                <a:solidFill>
                  <a:srgbClr val="171D23"/>
                </a:solidFill>
                <a:latin typeface="Arial"/>
                <a:ea typeface="Arial"/>
                <a:cs typeface="Arial"/>
                <a:sym typeface="Arial"/>
              </a:rPr>
              <a:t>Что вам известно о таком новом финансовом продукте, как долевое страхование жизни (ДСЖ)?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roxima Nova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2"/>
          <p:cNvSpPr txBox="1"/>
          <p:nvPr/>
        </p:nvSpPr>
        <p:spPr>
          <a:xfrm>
            <a:off x="306593" y="2381490"/>
            <a:ext cx="340388" cy="507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ru-RU" sz="3000" b="1" i="0" u="none" strike="noStrike" cap="none" dirty="0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1</a:t>
            </a:r>
            <a:endParaRPr dirty="0"/>
          </a:p>
        </p:txBody>
      </p:sp>
      <p:sp>
        <p:nvSpPr>
          <p:cNvPr id="103" name="Google Shape;103;p2"/>
          <p:cNvSpPr txBox="1"/>
          <p:nvPr/>
        </p:nvSpPr>
        <p:spPr>
          <a:xfrm>
            <a:off x="306593" y="3290465"/>
            <a:ext cx="340388" cy="646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ru-RU" sz="3000" b="1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2</a:t>
            </a:r>
            <a:endParaRPr/>
          </a:p>
        </p:txBody>
      </p:sp>
      <p:sp>
        <p:nvSpPr>
          <p:cNvPr id="104" name="Google Shape;104;p2"/>
          <p:cNvSpPr txBox="1"/>
          <p:nvPr/>
        </p:nvSpPr>
        <p:spPr>
          <a:xfrm>
            <a:off x="4597992" y="2381490"/>
            <a:ext cx="340388" cy="318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ru-RU" sz="3000" b="1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3</a:t>
            </a:r>
            <a:endParaRPr/>
          </a:p>
        </p:txBody>
      </p:sp>
      <p:sp>
        <p:nvSpPr>
          <p:cNvPr id="105" name="Google Shape;105;p2"/>
          <p:cNvSpPr txBox="1"/>
          <p:nvPr/>
        </p:nvSpPr>
        <p:spPr>
          <a:xfrm>
            <a:off x="4597992" y="3087179"/>
            <a:ext cx="340388" cy="646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ru-RU" sz="3000" b="1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4</a:t>
            </a:r>
            <a:endParaRPr/>
          </a:p>
        </p:txBody>
      </p:sp>
      <p:sp>
        <p:nvSpPr>
          <p:cNvPr id="106" name="Google Shape;106;p2"/>
          <p:cNvSpPr txBox="1"/>
          <p:nvPr/>
        </p:nvSpPr>
        <p:spPr>
          <a:xfrm>
            <a:off x="4597992" y="3734159"/>
            <a:ext cx="340388" cy="646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ru-RU" sz="3000" b="1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5</a:t>
            </a:r>
            <a:endParaRPr/>
          </a:p>
        </p:txBody>
      </p:sp>
      <p:sp>
        <p:nvSpPr>
          <p:cNvPr id="107" name="Google Shape;107;p2"/>
          <p:cNvSpPr txBox="1"/>
          <p:nvPr/>
        </p:nvSpPr>
        <p:spPr>
          <a:xfrm rot="1176397">
            <a:off x="5684934" y="194355"/>
            <a:ext cx="780803" cy="104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F9485"/>
              </a:buClr>
              <a:buSzPts val="3400"/>
              <a:buFont typeface="Arial"/>
              <a:buNone/>
            </a:pPr>
            <a:r>
              <a:rPr lang="ru-RU" sz="15000" b="1" i="0" u="none" strike="noStrike" cap="none">
                <a:solidFill>
                  <a:srgbClr val="0F9485"/>
                </a:solidFill>
                <a:latin typeface="Arial Black"/>
                <a:ea typeface="Arial Black"/>
                <a:cs typeface="Arial Black"/>
                <a:sym typeface="Arial Black"/>
              </a:rPr>
              <a:t>?</a:t>
            </a:r>
            <a:endParaRPr sz="15000" b="1" i="0" u="none" strike="noStrike" cap="none">
              <a:solidFill>
                <a:srgbClr val="0F9485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08" name="Google Shape;108;p2"/>
          <p:cNvSpPr txBox="1"/>
          <p:nvPr/>
        </p:nvSpPr>
        <p:spPr>
          <a:xfrm rot="-1498020">
            <a:off x="7097467" y="1361856"/>
            <a:ext cx="780803" cy="104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400"/>
              <a:buFont typeface="Arial"/>
              <a:buNone/>
            </a:pPr>
            <a:r>
              <a:rPr lang="ru-RU" sz="7000" b="1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?</a:t>
            </a:r>
            <a:endParaRPr sz="7000" b="1" i="0" u="none" strike="noStrike" cap="none">
              <a:solidFill>
                <a:schemeClr val="accent2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20"/>
          <p:cNvSpPr txBox="1">
            <a:spLocks noGrp="1"/>
          </p:cNvSpPr>
          <p:nvPr>
            <p:ph type="sldNum" idx="12"/>
          </p:nvPr>
        </p:nvSpPr>
        <p:spPr>
          <a:xfrm>
            <a:off x="8639054" y="4781951"/>
            <a:ext cx="255563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>
                <a:latin typeface="Arial"/>
                <a:ea typeface="Arial"/>
                <a:cs typeface="Arial"/>
                <a:sym typeface="Arial"/>
              </a:rPr>
              <a:t>20</a:t>
            </a:fld>
            <a:endParaRPr sz="1000" b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20"/>
          <p:cNvSpPr txBox="1"/>
          <p:nvPr/>
        </p:nvSpPr>
        <p:spPr>
          <a:xfrm>
            <a:off x="306592" y="866051"/>
            <a:ext cx="2049430" cy="261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ТЕСТ</a:t>
            </a:r>
            <a:endParaRPr sz="2000" b="1" i="0" u="none" strike="noStrike" cap="none">
              <a:solidFill>
                <a:srgbClr val="26262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80" name="Google Shape;380;p20"/>
          <p:cNvSpPr txBox="1"/>
          <p:nvPr/>
        </p:nvSpPr>
        <p:spPr>
          <a:xfrm>
            <a:off x="306592" y="4277449"/>
            <a:ext cx="2477796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Ответ: </a:t>
            </a:r>
            <a:r>
              <a:rPr lang="ru-RU" sz="1400" b="0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Г, А, Б, Д, В</a:t>
            </a:r>
            <a:endParaRPr sz="1400" b="0" i="0" u="none" strike="noStrike" cap="none" dirty="0">
              <a:solidFill>
                <a:srgbClr val="262626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81" name="Google Shape;381;p20"/>
          <p:cNvSpPr txBox="1"/>
          <p:nvPr/>
        </p:nvSpPr>
        <p:spPr>
          <a:xfrm>
            <a:off x="637899" y="2490378"/>
            <a:ext cx="3827775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Страхование жизни и здоровья, имущества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Банковский вклад на 3 года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Инвестиции в акции и облигации </a:t>
            </a:r>
            <a:b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 фондовом рынке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20"/>
          <p:cNvSpPr txBox="1"/>
          <p:nvPr/>
        </p:nvSpPr>
        <p:spPr>
          <a:xfrm>
            <a:off x="306592" y="1192079"/>
            <a:ext cx="7980672" cy="1160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64600" marR="0" lvl="0" indent="-264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9485"/>
              </a:buClr>
              <a:buSzPts val="1600"/>
              <a:buFont typeface="Arial"/>
              <a:buAutoNum type="arabicPeriod"/>
            </a:pPr>
            <a:r>
              <a:rPr lang="ru-RU" sz="1600" b="1" i="0" u="none" strike="noStrike" cap="none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  <a:t>В КАКОЙ ПОСЛЕДОВАТЕЛЬНОСТИ (ПО ЗНАЧИМОСТИ) </a:t>
            </a:r>
            <a:br>
              <a:rPr lang="ru-RU" sz="1600" b="1" i="0" u="none" strike="noStrike" cap="none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600" b="1" i="0" u="none" strike="noStrike" cap="none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  <a:t>ЦЕЛЕСООБРАЗНО ИСПОЛЬЗОВАТЬ СЛЕДУЮЩИЕ СПОСОБЫ ОБЕСПЕЧЕНИЯ ФИНАНСОВОЙ СТАБИЛЬНОСТИ? </a:t>
            </a:r>
            <a:br>
              <a:rPr lang="ru-RU" sz="1600" b="1" i="0" u="none" strike="noStrike" cap="none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600" b="0" i="1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(от самого необходимого к менее значимым)</a:t>
            </a:r>
            <a:endParaRPr sz="1600" b="0" i="1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64600" marR="0" lvl="0" indent="-264600" algn="just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20"/>
          <p:cNvSpPr txBox="1"/>
          <p:nvPr/>
        </p:nvSpPr>
        <p:spPr>
          <a:xfrm>
            <a:off x="5080066" y="2490378"/>
            <a:ext cx="3037971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Накопительный счет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Долевое страхование жизни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p20"/>
          <p:cNvSpPr txBox="1"/>
          <p:nvPr/>
        </p:nvSpPr>
        <p:spPr>
          <a:xfrm>
            <a:off x="306592" y="2490378"/>
            <a:ext cx="303008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А)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Б)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В)</a:t>
            </a:r>
            <a:endParaRPr sz="1400" b="1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Google Shape;385;p20"/>
          <p:cNvSpPr txBox="1"/>
          <p:nvPr/>
        </p:nvSpPr>
        <p:spPr>
          <a:xfrm>
            <a:off x="4777058" y="2490378"/>
            <a:ext cx="30300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Г)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Д)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21"/>
          <p:cNvSpPr txBox="1">
            <a:spLocks noGrp="1"/>
          </p:cNvSpPr>
          <p:nvPr>
            <p:ph type="sldNum" idx="12"/>
          </p:nvPr>
        </p:nvSpPr>
        <p:spPr>
          <a:xfrm>
            <a:off x="8639055" y="4781951"/>
            <a:ext cx="262490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>
                <a:latin typeface="Arial"/>
                <a:ea typeface="Arial"/>
                <a:cs typeface="Arial"/>
                <a:sym typeface="Arial"/>
              </a:rPr>
              <a:t>21</a:t>
            </a:fld>
            <a:endParaRPr sz="1000" b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21"/>
          <p:cNvSpPr txBox="1"/>
          <p:nvPr/>
        </p:nvSpPr>
        <p:spPr>
          <a:xfrm>
            <a:off x="306592" y="866051"/>
            <a:ext cx="2049430" cy="261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ТЕСТ</a:t>
            </a:r>
            <a:endParaRPr sz="2000" b="1" i="0" u="none" strike="noStrike" cap="none">
              <a:solidFill>
                <a:srgbClr val="26262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92" name="Google Shape;392;p21"/>
          <p:cNvSpPr txBox="1"/>
          <p:nvPr/>
        </p:nvSpPr>
        <p:spPr>
          <a:xfrm>
            <a:off x="306592" y="4277449"/>
            <a:ext cx="2477796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Ответ: </a:t>
            </a:r>
            <a:r>
              <a:rPr lang="ru-RU" sz="1400" b="0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Б, Г</a:t>
            </a:r>
            <a:endParaRPr sz="1600" b="0" i="0" u="none" strike="noStrike" cap="none" dirty="0">
              <a:solidFill>
                <a:srgbClr val="262626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93" name="Google Shape;393;p21"/>
          <p:cNvSpPr txBox="1"/>
          <p:nvPr/>
        </p:nvSpPr>
        <p:spPr>
          <a:xfrm>
            <a:off x="637899" y="2384052"/>
            <a:ext cx="3614619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Инвестиционное страхование жизни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Банковский вклад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Инвестиции в акции на фондовом рынке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Google Shape;394;p21"/>
          <p:cNvSpPr txBox="1"/>
          <p:nvPr/>
        </p:nvSpPr>
        <p:spPr>
          <a:xfrm>
            <a:off x="306592" y="1192079"/>
            <a:ext cx="6917992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70900" marR="0" lvl="0" indent="-270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9485"/>
              </a:buClr>
              <a:buSzPts val="1600"/>
              <a:buFont typeface="Arial"/>
              <a:buAutoNum type="arabicPeriod" startAt="2"/>
            </a:pPr>
            <a:r>
              <a:rPr lang="ru-RU" sz="1600" b="1" i="0" u="none" strike="noStrike" cap="none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  <a:t>КАКИЕ ФИНАНСОВЫЕ ПРОДУКТЫ ВСЕГДА ОБЕСПЕЧИВАЮТ УМЕРЕННУЮ, НО ГАРАНТИРОВАННУЮ ДОХОДНОСТЬ?</a:t>
            </a:r>
            <a:endParaRPr sz="1200" b="1" i="0" u="none" strike="noStrike" cap="none">
              <a:solidFill>
                <a:srgbClr val="0F948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21"/>
          <p:cNvSpPr txBox="1"/>
          <p:nvPr/>
        </p:nvSpPr>
        <p:spPr>
          <a:xfrm>
            <a:off x="5155095" y="2384052"/>
            <a:ext cx="3037971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Накопительное страхование жизни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Долевое страхование жизни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21"/>
          <p:cNvSpPr txBox="1"/>
          <p:nvPr/>
        </p:nvSpPr>
        <p:spPr>
          <a:xfrm>
            <a:off x="306592" y="2384052"/>
            <a:ext cx="303008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А)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Б)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В)</a:t>
            </a:r>
            <a:endParaRPr sz="1400" b="1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p21"/>
          <p:cNvSpPr txBox="1"/>
          <p:nvPr/>
        </p:nvSpPr>
        <p:spPr>
          <a:xfrm>
            <a:off x="4827373" y="2384052"/>
            <a:ext cx="30300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Г)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Д)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22"/>
          <p:cNvSpPr txBox="1">
            <a:spLocks noGrp="1"/>
          </p:cNvSpPr>
          <p:nvPr>
            <p:ph type="sldNum" idx="12"/>
          </p:nvPr>
        </p:nvSpPr>
        <p:spPr>
          <a:xfrm>
            <a:off x="8639055" y="4781951"/>
            <a:ext cx="248636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>
                <a:latin typeface="Arial"/>
                <a:ea typeface="Arial"/>
                <a:cs typeface="Arial"/>
                <a:sym typeface="Arial"/>
              </a:rPr>
              <a:t>22</a:t>
            </a:fld>
            <a:endParaRPr sz="1000" b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Google Shape;403;p22"/>
          <p:cNvSpPr txBox="1"/>
          <p:nvPr/>
        </p:nvSpPr>
        <p:spPr>
          <a:xfrm>
            <a:off x="306592" y="866051"/>
            <a:ext cx="2049430" cy="261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ТЕСТ</a:t>
            </a:r>
            <a:endParaRPr sz="2000" b="1" i="0" u="none" strike="noStrike" cap="none">
              <a:solidFill>
                <a:srgbClr val="26262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404" name="Google Shape;404;p22"/>
          <p:cNvSpPr txBox="1"/>
          <p:nvPr/>
        </p:nvSpPr>
        <p:spPr>
          <a:xfrm>
            <a:off x="306592" y="4277449"/>
            <a:ext cx="2477796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Ответ: </a:t>
            </a:r>
            <a:r>
              <a:rPr lang="ru-RU" sz="1400" b="0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А</a:t>
            </a:r>
            <a:endParaRPr sz="1600" b="0" i="0" u="none" strike="noStrike" cap="none" dirty="0">
              <a:solidFill>
                <a:srgbClr val="262626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05" name="Google Shape;405;p22"/>
          <p:cNvSpPr txBox="1"/>
          <p:nvPr/>
        </p:nvSpPr>
        <p:spPr>
          <a:xfrm>
            <a:off x="637899" y="2057655"/>
            <a:ext cx="3614619" cy="1538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Программа, сочетающая страхование жизни и инвестиции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Инвестиционный инструмент </a:t>
            </a:r>
            <a:b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без элемента страхования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Разновидность пенсионного плана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22"/>
          <p:cNvSpPr txBox="1"/>
          <p:nvPr/>
        </p:nvSpPr>
        <p:spPr>
          <a:xfrm>
            <a:off x="306592" y="1192079"/>
            <a:ext cx="6917992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70900" marR="0" lvl="0" indent="-270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9485"/>
              </a:buClr>
              <a:buSzPts val="1600"/>
              <a:buFont typeface="Arial"/>
              <a:buAutoNum type="arabicPeriod" startAt="3"/>
            </a:pPr>
            <a:r>
              <a:rPr lang="ru-RU" sz="1600" b="1" i="0" u="none" strike="noStrike" cap="none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  <a:t>ЧТО ТАКОЕ ДОЛЕВОЕ СТРАХОВАНИЕ ЖИЗНИ?</a:t>
            </a:r>
            <a:endParaRPr sz="1800" b="1" i="0" u="none" strike="noStrike" cap="none">
              <a:solidFill>
                <a:srgbClr val="0F9485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07" name="Google Shape;407;p22"/>
          <p:cNvSpPr txBox="1"/>
          <p:nvPr/>
        </p:nvSpPr>
        <p:spPr>
          <a:xfrm>
            <a:off x="4899722" y="2057655"/>
            <a:ext cx="3037971" cy="160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Программа, обеспечивающая защиту от различных неблагоприятных событий </a:t>
            </a:r>
            <a:b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 жизни человека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Страхование жизни </a:t>
            </a:r>
            <a:b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 налоговым вычетом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" name="Google Shape;408;p22"/>
          <p:cNvSpPr txBox="1"/>
          <p:nvPr/>
        </p:nvSpPr>
        <p:spPr>
          <a:xfrm>
            <a:off x="306592" y="2057655"/>
            <a:ext cx="303008" cy="1538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А)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Б)</a:t>
            </a:r>
            <a:b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1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В)</a:t>
            </a:r>
            <a:endParaRPr sz="1400" b="1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p22"/>
          <p:cNvSpPr txBox="1"/>
          <p:nvPr/>
        </p:nvSpPr>
        <p:spPr>
          <a:xfrm>
            <a:off x="4572000" y="2057655"/>
            <a:ext cx="303008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Г)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Д)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23"/>
          <p:cNvSpPr txBox="1">
            <a:spLocks noGrp="1"/>
          </p:cNvSpPr>
          <p:nvPr>
            <p:ph type="sldNum" idx="12"/>
          </p:nvPr>
        </p:nvSpPr>
        <p:spPr>
          <a:xfrm>
            <a:off x="8639054" y="4781951"/>
            <a:ext cx="255563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>
                <a:latin typeface="Arial"/>
                <a:ea typeface="Arial"/>
                <a:cs typeface="Arial"/>
                <a:sym typeface="Arial"/>
              </a:rPr>
              <a:t>23</a:t>
            </a:fld>
            <a:endParaRPr sz="1000" b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" name="Google Shape;415;p23"/>
          <p:cNvSpPr txBox="1"/>
          <p:nvPr/>
        </p:nvSpPr>
        <p:spPr>
          <a:xfrm>
            <a:off x="306592" y="866051"/>
            <a:ext cx="2049430" cy="261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ТЕСТ</a:t>
            </a:r>
            <a:endParaRPr sz="2000" b="1" i="0" u="none" strike="noStrike" cap="none">
              <a:solidFill>
                <a:srgbClr val="26262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416" name="Google Shape;416;p23"/>
          <p:cNvSpPr txBox="1"/>
          <p:nvPr/>
        </p:nvSpPr>
        <p:spPr>
          <a:xfrm>
            <a:off x="306592" y="4277449"/>
            <a:ext cx="2477796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Ответ: </a:t>
            </a:r>
            <a:r>
              <a:rPr lang="ru-RU" sz="1400" b="0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Г</a:t>
            </a:r>
            <a:endParaRPr sz="1600" b="0" i="0" u="none" strike="noStrike" cap="none" dirty="0">
              <a:solidFill>
                <a:srgbClr val="262626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17" name="Google Shape;417;p23"/>
          <p:cNvSpPr txBox="1"/>
          <p:nvPr/>
        </p:nvSpPr>
        <p:spPr>
          <a:xfrm>
            <a:off x="637899" y="1946672"/>
            <a:ext cx="3614619" cy="1969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Страховщиком установлена фиксированная ставка гарантированной доходности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Доход гарантирован государством </a:t>
            </a:r>
            <a:b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 пределах 2,8 млн руб.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Инвестиционный доход зависит </a:t>
            </a:r>
            <a:b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от реализации страховых рисков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Google Shape;418;p23"/>
          <p:cNvSpPr txBox="1"/>
          <p:nvPr/>
        </p:nvSpPr>
        <p:spPr>
          <a:xfrm>
            <a:off x="306592" y="1192079"/>
            <a:ext cx="4825581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70900" marR="0" lvl="0" indent="-270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9485"/>
              </a:buClr>
              <a:buSzPts val="1600"/>
              <a:buFont typeface="Arial"/>
              <a:buAutoNum type="arabicPeriod" startAt="4"/>
            </a:pPr>
            <a:r>
              <a:rPr lang="ru-RU" sz="1600" b="1" i="0" u="none" strike="noStrike" cap="none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  <a:t>КАКИМ ОБРАЗОМ ФОРМИРУЕТСЯ ДОХОД ПО ПРОГРАММАМ ДСЖ?</a:t>
            </a:r>
            <a:endParaRPr sz="1800" b="1" i="0" u="none" strike="noStrike" cap="none">
              <a:solidFill>
                <a:srgbClr val="0F9485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19" name="Google Shape;419;p23"/>
          <p:cNvSpPr txBox="1"/>
          <p:nvPr/>
        </p:nvSpPr>
        <p:spPr>
          <a:xfrm>
            <a:off x="5039765" y="1946672"/>
            <a:ext cx="3037971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Инвестиционный доход соответствует приросту стоимости приобретенных паев ОПИФ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 счет налоговых льгот </a:t>
            </a:r>
            <a:b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(возврата НДФЛ)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23"/>
          <p:cNvSpPr txBox="1"/>
          <p:nvPr/>
        </p:nvSpPr>
        <p:spPr>
          <a:xfrm>
            <a:off x="306592" y="1946672"/>
            <a:ext cx="303008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А)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Б)</a:t>
            </a:r>
            <a:b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1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В)</a:t>
            </a:r>
            <a:endParaRPr sz="1400" b="1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23"/>
          <p:cNvSpPr txBox="1"/>
          <p:nvPr/>
        </p:nvSpPr>
        <p:spPr>
          <a:xfrm>
            <a:off x="4712043" y="1946672"/>
            <a:ext cx="303008" cy="116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Г)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Д)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24"/>
          <p:cNvSpPr txBox="1">
            <a:spLocks noGrp="1"/>
          </p:cNvSpPr>
          <p:nvPr>
            <p:ph type="sldNum" idx="12"/>
          </p:nvPr>
        </p:nvSpPr>
        <p:spPr>
          <a:xfrm>
            <a:off x="8639055" y="4781951"/>
            <a:ext cx="262490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>
                <a:latin typeface="Arial"/>
                <a:ea typeface="Arial"/>
                <a:cs typeface="Arial"/>
                <a:sym typeface="Arial"/>
              </a:rPr>
              <a:t>24</a:t>
            </a:fld>
            <a:endParaRPr sz="1000" b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" name="Google Shape;427;p24"/>
          <p:cNvSpPr txBox="1"/>
          <p:nvPr/>
        </p:nvSpPr>
        <p:spPr>
          <a:xfrm>
            <a:off x="306592" y="866051"/>
            <a:ext cx="2049430" cy="261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ТЕСТ</a:t>
            </a:r>
            <a:endParaRPr sz="2000" b="1" i="0" u="none" strike="noStrike" cap="none">
              <a:solidFill>
                <a:srgbClr val="26262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428" name="Google Shape;428;p24"/>
          <p:cNvSpPr txBox="1"/>
          <p:nvPr/>
        </p:nvSpPr>
        <p:spPr>
          <a:xfrm>
            <a:off x="306592" y="4277449"/>
            <a:ext cx="2477796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Ответ: </a:t>
            </a:r>
            <a:r>
              <a:rPr lang="ru-RU" sz="1400" b="0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Б, В, Г, Д</a:t>
            </a:r>
            <a:endParaRPr sz="1600" b="0" i="0" u="none" strike="noStrike" cap="none" dirty="0">
              <a:solidFill>
                <a:srgbClr val="262626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9" name="Google Shape;429;p24"/>
          <p:cNvSpPr txBox="1"/>
          <p:nvPr/>
        </p:nvSpPr>
        <p:spPr>
          <a:xfrm>
            <a:off x="637900" y="2020812"/>
            <a:ext cx="3167982" cy="1538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Гарантированная высокая доходность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Повышенный размер налогового вычета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Прозрачность вложений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p24"/>
          <p:cNvSpPr txBox="1"/>
          <p:nvPr/>
        </p:nvSpPr>
        <p:spPr>
          <a:xfrm>
            <a:off x="306592" y="1192079"/>
            <a:ext cx="540223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70900" marR="0" lvl="0" indent="-270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9485"/>
              </a:buClr>
              <a:buSzPts val="1600"/>
              <a:buFont typeface="Arial"/>
              <a:buAutoNum type="arabicPeriod" startAt="5"/>
            </a:pPr>
            <a:r>
              <a:rPr lang="ru-RU" sz="1600" b="1" i="0" u="none" strike="noStrike" cap="none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  <a:t>ОСНОВНЫЕ ПРЕИМУЩЕСТВА ПРОГРАММ ДСЖ?</a:t>
            </a:r>
            <a:endParaRPr sz="1800" b="1" i="0" u="none" strike="noStrike" cap="none">
              <a:solidFill>
                <a:srgbClr val="0F9485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31" name="Google Shape;431;p24"/>
          <p:cNvSpPr txBox="1"/>
          <p:nvPr/>
        </p:nvSpPr>
        <p:spPr>
          <a:xfrm>
            <a:off x="4677300" y="2020812"/>
            <a:ext cx="3037971" cy="1538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Возможность обеспечения </a:t>
            </a:r>
            <a:b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более высокой доходности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Гибкость и управляемость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Отсутствие риска обесценения вложенных средств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432;p24"/>
          <p:cNvSpPr txBox="1"/>
          <p:nvPr/>
        </p:nvSpPr>
        <p:spPr>
          <a:xfrm>
            <a:off x="306592" y="2020812"/>
            <a:ext cx="303008" cy="1538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А)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Б)</a:t>
            </a:r>
            <a:b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1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В)</a:t>
            </a:r>
            <a:endParaRPr sz="1400" b="1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p24"/>
          <p:cNvSpPr txBox="1"/>
          <p:nvPr/>
        </p:nvSpPr>
        <p:spPr>
          <a:xfrm>
            <a:off x="4349578" y="2020812"/>
            <a:ext cx="303008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Г)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Д)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Е)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25"/>
          <p:cNvSpPr txBox="1">
            <a:spLocks noGrp="1"/>
          </p:cNvSpPr>
          <p:nvPr>
            <p:ph type="sldNum" idx="12"/>
          </p:nvPr>
        </p:nvSpPr>
        <p:spPr>
          <a:xfrm>
            <a:off x="8639055" y="4781951"/>
            <a:ext cx="248636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>
                <a:latin typeface="Arial"/>
                <a:ea typeface="Arial"/>
                <a:cs typeface="Arial"/>
                <a:sym typeface="Arial"/>
              </a:rPr>
              <a:t>25</a:t>
            </a:fld>
            <a:endParaRPr sz="1000" b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25"/>
          <p:cNvSpPr txBox="1"/>
          <p:nvPr/>
        </p:nvSpPr>
        <p:spPr>
          <a:xfrm>
            <a:off x="306592" y="866052"/>
            <a:ext cx="3318057" cy="287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ПОДВЕДЕМ ИТОГИ</a:t>
            </a:r>
            <a:endParaRPr sz="1800" b="1" i="0" u="none" strike="noStrike" cap="none">
              <a:solidFill>
                <a:srgbClr val="26262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440" name="Google Shape;440;p25"/>
          <p:cNvSpPr txBox="1"/>
          <p:nvPr/>
        </p:nvSpPr>
        <p:spPr>
          <a:xfrm>
            <a:off x="306591" y="1266190"/>
            <a:ext cx="5739981" cy="467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</a:pPr>
            <a:r>
              <a:rPr lang="ru-RU" sz="1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ФИНАНСОВУЮ СТАБИЛЬНОСТЬ СВОЕГО БУДУЩЕГО НАДО ФОРМИРОВАТЬ ЗАРАНЕЕ!</a:t>
            </a:r>
            <a:endParaRPr sz="1600" b="1" i="0" u="none" strike="noStrike" cap="none">
              <a:solidFill>
                <a:schemeClr val="accent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41" name="Google Shape;441;p25"/>
          <p:cNvSpPr txBox="1"/>
          <p:nvPr/>
        </p:nvSpPr>
        <p:spPr>
          <a:xfrm>
            <a:off x="306591" y="2327699"/>
            <a:ext cx="3810021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8000" marR="0" lvl="0" indent="-288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1D27"/>
              </a:buClr>
              <a:buSzPts val="1400"/>
              <a:buFont typeface="Noto Sans Symbols"/>
              <a:buChar char="✔"/>
            </a:pPr>
            <a:r>
              <a:rPr lang="ru-RU" sz="1400" b="0" i="0" u="none" strike="noStrike" cap="none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Формирование финансового резерва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8000" marR="0" lvl="0" indent="-288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1D27"/>
              </a:buClr>
              <a:buSzPts val="1400"/>
              <a:buFont typeface="Noto Sans Symbols"/>
              <a:buChar char="✔"/>
            </a:pPr>
            <a:r>
              <a:rPr lang="ru-RU" sz="1400" b="0" i="0" u="none" strike="noStrike" cap="none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Использование страхования для защиты от рисков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8000" marR="0" lvl="0" indent="-288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1D27"/>
              </a:buClr>
              <a:buSzPts val="1400"/>
              <a:buFont typeface="Noto Sans Symbols"/>
              <a:buChar char="✔"/>
            </a:pPr>
            <a:r>
              <a:rPr lang="ru-RU" sz="1400" b="0" i="0" u="none" strike="noStrike" cap="none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Сбережения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8000" marR="0" lvl="0" indent="-288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31D27"/>
              </a:buClr>
              <a:buSzPts val="1400"/>
              <a:buFont typeface="Noto Sans Symbols"/>
              <a:buChar char="✔"/>
            </a:pPr>
            <a:r>
              <a:rPr lang="ru-RU" sz="1400" b="0" i="0" u="none" strike="noStrike" cap="none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Разумное инвестирование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p25"/>
          <p:cNvSpPr txBox="1"/>
          <p:nvPr/>
        </p:nvSpPr>
        <p:spPr>
          <a:xfrm>
            <a:off x="306592" y="1943138"/>
            <a:ext cx="7980672" cy="175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31D27"/>
              </a:buClr>
              <a:buSzPts val="1200"/>
              <a:buFont typeface="Arial"/>
              <a:buNone/>
            </a:pPr>
            <a:r>
              <a:rPr lang="ru-RU" sz="1200" b="1" i="0" u="none" strike="noStrike" cap="none">
                <a:solidFill>
                  <a:srgbClr val="231D27"/>
                </a:solidFill>
                <a:latin typeface="Arial"/>
                <a:ea typeface="Arial"/>
                <a:cs typeface="Arial"/>
                <a:sym typeface="Arial"/>
              </a:rPr>
              <a:t>Целесообразно использовать комплексный подход:</a:t>
            </a:r>
            <a:endParaRPr sz="1600" b="1" i="0" u="none" strike="noStrike" cap="none">
              <a:solidFill>
                <a:schemeClr val="accent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43" name="Google Shape;443;p25"/>
          <p:cNvSpPr txBox="1"/>
          <p:nvPr/>
        </p:nvSpPr>
        <p:spPr>
          <a:xfrm>
            <a:off x="306591" y="3877310"/>
            <a:ext cx="8186619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9485"/>
              </a:buClr>
              <a:buSzPts val="1600"/>
              <a:buFont typeface="Arial"/>
              <a:buNone/>
            </a:pPr>
            <a:r>
              <a:rPr lang="ru-RU" sz="1600" b="1" i="0" u="none" strike="noStrike" cap="none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  <a:t>Новый инвестиционно-страховой инструмент — долевое страхование жизни — имеет ряд преимуществ, сочетая защиту от рисков и инвестиции </a:t>
            </a:r>
            <a:br>
              <a:rPr lang="ru-RU" sz="1600" b="1" i="0" u="none" strike="noStrike" cap="none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600" b="1" i="0" u="none" strike="noStrike" cap="none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  <a:t>в финансовые активы. </a:t>
            </a:r>
            <a:endParaRPr sz="1800" b="1" i="0" u="none" strike="noStrike" cap="none">
              <a:solidFill>
                <a:srgbClr val="0F9485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27"/>
          <p:cNvSpPr/>
          <p:nvPr/>
        </p:nvSpPr>
        <p:spPr>
          <a:xfrm>
            <a:off x="0" y="1643487"/>
            <a:ext cx="9143999" cy="3168000"/>
          </a:xfrm>
          <a:prstGeom prst="rect">
            <a:avLst/>
          </a:prstGeom>
          <a:solidFill>
            <a:srgbClr val="0F9485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58" name="Google Shape;458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51312" y="2962750"/>
            <a:ext cx="1394639" cy="13946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Google Shape;459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72164" y="2963293"/>
            <a:ext cx="1399672" cy="1399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2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93017" y="2963293"/>
            <a:ext cx="1399672" cy="1399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461" name="Google Shape;461;p2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752131" y="2599293"/>
            <a:ext cx="340433" cy="202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Google Shape;462;p2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375371" y="2546201"/>
            <a:ext cx="280801" cy="2332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3" name="Google Shape;463;p2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998609" y="2509067"/>
            <a:ext cx="280802" cy="297616"/>
          </a:xfrm>
          <a:prstGeom prst="rect">
            <a:avLst/>
          </a:prstGeom>
          <a:noFill/>
          <a:ln>
            <a:noFill/>
          </a:ln>
        </p:spPr>
      </p:pic>
      <p:sp>
        <p:nvSpPr>
          <p:cNvPr id="464" name="Google Shape;464;p27"/>
          <p:cNvSpPr txBox="1"/>
          <p:nvPr/>
        </p:nvSpPr>
        <p:spPr>
          <a:xfrm>
            <a:off x="461372" y="1005661"/>
            <a:ext cx="7828259" cy="914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Больше полезной информации 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можно найти на сайте Минфина,</a:t>
            </a:r>
            <a:endParaRPr sz="2000" b="1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5" name="Google Shape;465;p27"/>
          <p:cNvSpPr txBox="1"/>
          <p:nvPr/>
        </p:nvSpPr>
        <p:spPr>
          <a:xfrm>
            <a:off x="2041593" y="1643486"/>
            <a:ext cx="4884350" cy="718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ru-RU"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а также на портале моифинансы.рф </a:t>
            </a:r>
            <a:br>
              <a:rPr lang="ru-RU"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и в его социальных сетях</a:t>
            </a:r>
            <a:endParaRPr/>
          </a:p>
        </p:txBody>
      </p:sp>
      <p:sp>
        <p:nvSpPr>
          <p:cNvPr id="466" name="Google Shape;466;p27"/>
          <p:cNvSpPr txBox="1">
            <a:spLocks noGrp="1"/>
          </p:cNvSpPr>
          <p:nvPr>
            <p:ph type="sldNum" idx="12"/>
          </p:nvPr>
        </p:nvSpPr>
        <p:spPr>
          <a:xfrm>
            <a:off x="8639055" y="4781951"/>
            <a:ext cx="283272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>
                <a:latin typeface="Arial"/>
                <a:ea typeface="Arial"/>
                <a:cs typeface="Arial"/>
                <a:sym typeface="Arial"/>
              </a:rPr>
              <a:t>26</a:t>
            </a:fld>
            <a:endParaRPr sz="1000" b="1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28"/>
          <p:cNvSpPr txBox="1"/>
          <p:nvPr/>
        </p:nvSpPr>
        <p:spPr>
          <a:xfrm>
            <a:off x="1336022" y="2571750"/>
            <a:ext cx="6471957" cy="504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150" tIns="21150" rIns="21150" bIns="2115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</a:pPr>
            <a:r>
              <a:rPr lang="ru-RU" sz="3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СПАСИБО ЗА ВНИМАНИЕ!</a:t>
            </a:r>
            <a:endParaRPr sz="3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28"/>
          <p:cNvSpPr txBox="1"/>
          <p:nvPr/>
        </p:nvSpPr>
        <p:spPr>
          <a:xfrm>
            <a:off x="8498114" y="4781951"/>
            <a:ext cx="350350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27</a:t>
            </a:fld>
            <a:endParaRPr sz="10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"/>
          <p:cNvSpPr/>
          <p:nvPr/>
        </p:nvSpPr>
        <p:spPr>
          <a:xfrm>
            <a:off x="871253" y="1423685"/>
            <a:ext cx="1021136" cy="1021136"/>
          </a:xfrm>
          <a:prstGeom prst="ellipse">
            <a:avLst/>
          </a:prstGeom>
          <a:solidFill>
            <a:srgbClr val="0F9485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4" name="Google Shape;114;p3"/>
          <p:cNvSpPr txBox="1">
            <a:spLocks noGrp="1"/>
          </p:cNvSpPr>
          <p:nvPr>
            <p:ph type="sldNum" idx="12"/>
          </p:nvPr>
        </p:nvSpPr>
        <p:spPr>
          <a:xfrm>
            <a:off x="8639055" y="4781951"/>
            <a:ext cx="17312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>
                <a:latin typeface="Arial"/>
                <a:ea typeface="Arial"/>
                <a:cs typeface="Arial"/>
                <a:sym typeface="Arial"/>
              </a:rPr>
              <a:t>3</a:t>
            </a:fld>
            <a:endParaRPr sz="1000"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3"/>
          <p:cNvSpPr txBox="1"/>
          <p:nvPr/>
        </p:nvSpPr>
        <p:spPr>
          <a:xfrm>
            <a:off x="306592" y="866052"/>
            <a:ext cx="3870201" cy="381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ru-RU" sz="2000" b="1" i="0" u="none" strike="noStrike" cap="non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ВАЖНЫЕ ОПРЕДЕЛЕНИЯ</a:t>
            </a:r>
            <a:endParaRPr sz="1600" b="1" i="0" u="none" strike="noStrike" cap="none">
              <a:solidFill>
                <a:srgbClr val="0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16" name="Google Shape;116;p3"/>
          <p:cNvSpPr txBox="1"/>
          <p:nvPr/>
        </p:nvSpPr>
        <p:spPr>
          <a:xfrm>
            <a:off x="2587294" y="2567148"/>
            <a:ext cx="1819417" cy="6002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</a:pPr>
            <a:r>
              <a:rPr lang="ru-RU" sz="12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Страховщик – </a:t>
            </a: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компания, занимающаяся страхованием</a:t>
            </a:r>
            <a:endParaRPr sz="12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7" name="Google Shape;117;p3"/>
          <p:cNvSpPr txBox="1"/>
          <p:nvPr/>
        </p:nvSpPr>
        <p:spPr>
          <a:xfrm>
            <a:off x="4464974" y="2567148"/>
            <a:ext cx="2025893" cy="806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ru-RU" sz="12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Страхователь – </a:t>
            </a: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тот, кто оплачивает страховой полис</a:t>
            </a:r>
            <a:endParaRPr sz="12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8" name="Google Shape;118;p3"/>
          <p:cNvSpPr txBox="1"/>
          <p:nvPr/>
        </p:nvSpPr>
        <p:spPr>
          <a:xfrm>
            <a:off x="6594326" y="2567148"/>
            <a:ext cx="2131291" cy="1058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ru-RU" sz="12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Застрахованный – </a:t>
            </a: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тот, кто вписан в полис </a:t>
            </a:r>
            <a:b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 чьи риски по нему застрахованы</a:t>
            </a:r>
            <a:endParaRPr sz="12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9" name="Google Shape;119;p3"/>
          <p:cNvSpPr txBox="1"/>
          <p:nvPr/>
        </p:nvSpPr>
        <p:spPr>
          <a:xfrm>
            <a:off x="3267655" y="3633478"/>
            <a:ext cx="2278112" cy="831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</a:pPr>
            <a:r>
              <a:rPr lang="ru-RU" sz="12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Страховая премия – </a:t>
            </a: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плата за страхование, </a:t>
            </a:r>
            <a:b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её получает страховщик</a:t>
            </a:r>
            <a:endParaRPr sz="12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0" name="Google Shape;120;p3"/>
          <p:cNvSpPr txBox="1"/>
          <p:nvPr/>
        </p:nvSpPr>
        <p:spPr>
          <a:xfrm>
            <a:off x="91478" y="3633478"/>
            <a:ext cx="3128476" cy="1148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</a:pPr>
            <a:r>
              <a:rPr lang="ru-RU" sz="12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Страховая выплата – </a:t>
            </a: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денежная сумма, которую получит страхователь </a:t>
            </a:r>
            <a:b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при наступлении страхового случая</a:t>
            </a:r>
            <a:endParaRPr sz="12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1" name="Google Shape;121;p3"/>
          <p:cNvSpPr txBox="1"/>
          <p:nvPr/>
        </p:nvSpPr>
        <p:spPr>
          <a:xfrm>
            <a:off x="372790" y="2567148"/>
            <a:ext cx="2065847" cy="566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</a:pPr>
            <a:r>
              <a:rPr lang="ru-RU" sz="12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Страховой полис – </a:t>
            </a: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документ, подтверждающий факт страхования</a:t>
            </a:r>
            <a:endParaRPr sz="12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22" name="Google Shape;12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1426296">
            <a:off x="1037780" y="1693770"/>
            <a:ext cx="688083" cy="478264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3"/>
          <p:cNvSpPr txBox="1"/>
          <p:nvPr/>
        </p:nvSpPr>
        <p:spPr>
          <a:xfrm>
            <a:off x="5924047" y="3633478"/>
            <a:ext cx="2936131" cy="1148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</a:pPr>
            <a:r>
              <a:rPr lang="ru-RU" sz="12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Страховой случай – </a:t>
            </a: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ситуация, предусмотренная договором, при наступлении которой страховщик обязуется выплатить компенсацию</a:t>
            </a:r>
            <a:endParaRPr sz="12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24" name="Google Shape;124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83835" y="1419225"/>
            <a:ext cx="1722621" cy="28582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37546" y="1419225"/>
            <a:ext cx="1125817" cy="2046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917895" y="1419225"/>
            <a:ext cx="1204126" cy="20462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"/>
          <p:cNvSpPr/>
          <p:nvPr/>
        </p:nvSpPr>
        <p:spPr>
          <a:xfrm>
            <a:off x="306591" y="1564848"/>
            <a:ext cx="8505588" cy="720000"/>
          </a:xfrm>
          <a:prstGeom prst="rect">
            <a:avLst/>
          </a:prstGeom>
          <a:solidFill>
            <a:srgbClr val="0F9485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2" name="Google Shape;132;p4"/>
          <p:cNvSpPr txBox="1">
            <a:spLocks noGrp="1"/>
          </p:cNvSpPr>
          <p:nvPr>
            <p:ph type="sldNum" idx="12"/>
          </p:nvPr>
        </p:nvSpPr>
        <p:spPr>
          <a:xfrm>
            <a:off x="8639055" y="4781951"/>
            <a:ext cx="17312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>
                <a:latin typeface="Arial"/>
                <a:ea typeface="Arial"/>
                <a:cs typeface="Arial"/>
                <a:sym typeface="Arial"/>
              </a:rPr>
              <a:t>4</a:t>
            </a:fld>
            <a:endParaRPr sz="1000"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4"/>
          <p:cNvSpPr txBox="1"/>
          <p:nvPr/>
        </p:nvSpPr>
        <p:spPr>
          <a:xfrm>
            <a:off x="306592" y="866052"/>
            <a:ext cx="6184275" cy="51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КАК ОБЕСПЕЧИТЬ ФИНАНСОВУЮ СТАБИЛЬНОСТЬ? </a:t>
            </a:r>
            <a:endParaRPr sz="2000" b="1" i="0" u="none" strike="noStrike" cap="none">
              <a:solidFill>
                <a:srgbClr val="26262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34" name="Google Shape;134;p4"/>
          <p:cNvSpPr txBox="1"/>
          <p:nvPr/>
        </p:nvSpPr>
        <p:spPr>
          <a:xfrm>
            <a:off x="451182" y="2087858"/>
            <a:ext cx="1760930" cy="2536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Создание финансовой подушки безопасности 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4"/>
          <p:cNvSpPr/>
          <p:nvPr/>
        </p:nvSpPr>
        <p:spPr>
          <a:xfrm>
            <a:off x="306591" y="1564847"/>
            <a:ext cx="1472590" cy="72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6" name="Google Shape;136;p4"/>
          <p:cNvSpPr txBox="1"/>
          <p:nvPr/>
        </p:nvSpPr>
        <p:spPr>
          <a:xfrm>
            <a:off x="452319" y="1577507"/>
            <a:ext cx="1234714" cy="707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ru-RU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Финансовый резерв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4"/>
          <p:cNvSpPr/>
          <p:nvPr/>
        </p:nvSpPr>
        <p:spPr>
          <a:xfrm>
            <a:off x="306591" y="3912632"/>
            <a:ext cx="8505588" cy="720000"/>
          </a:xfrm>
          <a:prstGeom prst="rect">
            <a:avLst/>
          </a:prstGeom>
          <a:solidFill>
            <a:srgbClr val="0F9485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8" name="Google Shape;138;p4"/>
          <p:cNvSpPr/>
          <p:nvPr/>
        </p:nvSpPr>
        <p:spPr>
          <a:xfrm>
            <a:off x="306591" y="3130038"/>
            <a:ext cx="8505588" cy="720000"/>
          </a:xfrm>
          <a:prstGeom prst="rect">
            <a:avLst/>
          </a:prstGeom>
          <a:solidFill>
            <a:srgbClr val="0F9485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9" name="Google Shape;139;p4"/>
          <p:cNvSpPr/>
          <p:nvPr/>
        </p:nvSpPr>
        <p:spPr>
          <a:xfrm>
            <a:off x="306591" y="2347443"/>
            <a:ext cx="8505588" cy="720000"/>
          </a:xfrm>
          <a:prstGeom prst="rect">
            <a:avLst/>
          </a:prstGeom>
          <a:solidFill>
            <a:srgbClr val="0F9485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0" name="Google Shape;140;p4"/>
          <p:cNvSpPr/>
          <p:nvPr/>
        </p:nvSpPr>
        <p:spPr>
          <a:xfrm>
            <a:off x="306591" y="2348666"/>
            <a:ext cx="1472590" cy="72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1" name="Google Shape;141;p4"/>
          <p:cNvSpPr/>
          <p:nvPr/>
        </p:nvSpPr>
        <p:spPr>
          <a:xfrm>
            <a:off x="306591" y="3131255"/>
            <a:ext cx="1472590" cy="72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2" name="Google Shape;142;p4"/>
          <p:cNvSpPr/>
          <p:nvPr/>
        </p:nvSpPr>
        <p:spPr>
          <a:xfrm>
            <a:off x="306591" y="3912632"/>
            <a:ext cx="1472590" cy="72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3" name="Google Shape;143;p4"/>
          <p:cNvSpPr txBox="1"/>
          <p:nvPr/>
        </p:nvSpPr>
        <p:spPr>
          <a:xfrm>
            <a:off x="452319" y="2357228"/>
            <a:ext cx="1234714" cy="707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ru-RU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Финансовая защита</a:t>
            </a: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4"/>
          <p:cNvSpPr txBox="1"/>
          <p:nvPr/>
        </p:nvSpPr>
        <p:spPr>
          <a:xfrm>
            <a:off x="452319" y="3136949"/>
            <a:ext cx="1253934" cy="707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ru-RU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Накопления / Сбережения</a:t>
            </a: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4"/>
          <p:cNvSpPr txBox="1"/>
          <p:nvPr/>
        </p:nvSpPr>
        <p:spPr>
          <a:xfrm>
            <a:off x="452319" y="3923758"/>
            <a:ext cx="1178007" cy="707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ru-RU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Инвестиции</a:t>
            </a:r>
            <a:endParaRPr/>
          </a:p>
        </p:txBody>
      </p:sp>
      <p:sp>
        <p:nvSpPr>
          <p:cNvPr id="146" name="Google Shape;146;p4"/>
          <p:cNvSpPr txBox="1"/>
          <p:nvPr/>
        </p:nvSpPr>
        <p:spPr>
          <a:xfrm>
            <a:off x="1983392" y="1577507"/>
            <a:ext cx="6407979" cy="72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Создание финансовой подушки безопасности 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4"/>
          <p:cNvSpPr txBox="1"/>
          <p:nvPr/>
        </p:nvSpPr>
        <p:spPr>
          <a:xfrm>
            <a:off x="1983392" y="2319092"/>
            <a:ext cx="2848285" cy="717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✔"/>
            </a:pP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Рисковое страхование жизни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✔"/>
            </a:pP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Страхование от несчастных случаев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4"/>
          <p:cNvSpPr txBox="1"/>
          <p:nvPr/>
        </p:nvSpPr>
        <p:spPr>
          <a:xfrm>
            <a:off x="5172399" y="2319092"/>
            <a:ext cx="3285973" cy="717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✔"/>
            </a:pP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ДМС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✔"/>
            </a:pP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Страхование имущества и ответственности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4"/>
          <p:cNvSpPr txBox="1"/>
          <p:nvPr/>
        </p:nvSpPr>
        <p:spPr>
          <a:xfrm>
            <a:off x="1983392" y="3108597"/>
            <a:ext cx="3408754" cy="707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✔"/>
            </a:pP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Банковские вклады и накопительные счета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✔"/>
            </a:pP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Негосударственное пенсионное обеспечение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4"/>
          <p:cNvSpPr txBox="1"/>
          <p:nvPr/>
        </p:nvSpPr>
        <p:spPr>
          <a:xfrm>
            <a:off x="5691963" y="3108597"/>
            <a:ext cx="3120216" cy="707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✔"/>
            </a:pP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Программа долгосрочных сбережений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✔"/>
            </a:pP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Накопительное страхование жизни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4"/>
          <p:cNvSpPr txBox="1"/>
          <p:nvPr/>
        </p:nvSpPr>
        <p:spPr>
          <a:xfrm>
            <a:off x="1983392" y="3593805"/>
            <a:ext cx="3020997" cy="1051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✔"/>
            </a:pP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Биржевые активы (брокерский счет,</a:t>
            </a:r>
            <a:r>
              <a:rPr lang="ru-RU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доверительное управление, ИИС)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✔"/>
            </a:pP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Облигации`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4"/>
          <p:cNvSpPr txBox="1"/>
          <p:nvPr/>
        </p:nvSpPr>
        <p:spPr>
          <a:xfrm>
            <a:off x="5102229" y="3593805"/>
            <a:ext cx="3479875" cy="1044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✔"/>
            </a:pP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Инвестиционное </a:t>
            </a:r>
            <a:b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и долевое страхование жизни (ИСЖ и ДСЖ)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✔"/>
            </a:pPr>
            <a:r>
              <a:rPr lang="ru-RU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Обезличенный металлический счет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"/>
          <p:cNvSpPr txBox="1">
            <a:spLocks noGrp="1"/>
          </p:cNvSpPr>
          <p:nvPr>
            <p:ph type="sldNum" idx="12"/>
          </p:nvPr>
        </p:nvSpPr>
        <p:spPr>
          <a:xfrm>
            <a:off x="8639055" y="4781951"/>
            <a:ext cx="17312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>
                <a:latin typeface="Arial"/>
                <a:ea typeface="Arial"/>
                <a:cs typeface="Arial"/>
                <a:sym typeface="Arial"/>
              </a:rPr>
              <a:t>5</a:t>
            </a:fld>
            <a:endParaRPr sz="1000"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5"/>
          <p:cNvSpPr txBox="1"/>
          <p:nvPr/>
        </p:nvSpPr>
        <p:spPr>
          <a:xfrm>
            <a:off x="306592" y="866052"/>
            <a:ext cx="7112303" cy="51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ВАЖНЫЕ ХАРАКТЕРИСТИКИ СБЕРЕГАТЕЛЬНЫХ </a:t>
            </a:r>
            <a:endParaRPr sz="2000" b="1" i="0" u="none" strike="noStrike" cap="none">
              <a:solidFill>
                <a:srgbClr val="262626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И ИНВЕСТИЦИОННЫХ ИНСТРУМЕНТОВ  </a:t>
            </a:r>
            <a:endParaRPr sz="2000" b="1" i="0" u="none" strike="noStrike" cap="none">
              <a:solidFill>
                <a:srgbClr val="26262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59" name="Google Shape;159;p5"/>
          <p:cNvSpPr txBox="1"/>
          <p:nvPr/>
        </p:nvSpPr>
        <p:spPr>
          <a:xfrm>
            <a:off x="804334" y="1890713"/>
            <a:ext cx="3572933" cy="2462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</a:pPr>
            <a:r>
              <a:rPr lang="ru-RU" sz="1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Риск: </a:t>
            </a:r>
            <a:r>
              <a:rPr lang="ru-RU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вероятность утраты вложенных средств / вероятность неполучения ожидаемого дохода</a:t>
            </a:r>
            <a:r>
              <a:rPr lang="ru-RU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Доходность: </a:t>
            </a:r>
            <a:r>
              <a:rPr lang="ru-RU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годовой темп прироста вложенных средств в процентах 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"/>
              <a:buNone/>
            </a:pP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</a:pPr>
            <a:r>
              <a:rPr lang="ru-RU" sz="1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Ликвидность: </a:t>
            </a:r>
            <a:r>
              <a:rPr lang="ru-RU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возможность досрочного прекращения, вывода вложенных средств без потерь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5"/>
          <p:cNvSpPr txBox="1"/>
          <p:nvPr/>
        </p:nvSpPr>
        <p:spPr>
          <a:xfrm>
            <a:off x="306593" y="1854493"/>
            <a:ext cx="340388" cy="507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ru-RU" sz="4000" b="1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1</a:t>
            </a:r>
            <a:endParaRPr/>
          </a:p>
        </p:txBody>
      </p:sp>
      <p:sp>
        <p:nvSpPr>
          <p:cNvPr id="161" name="Google Shape;161;p5"/>
          <p:cNvSpPr txBox="1"/>
          <p:nvPr/>
        </p:nvSpPr>
        <p:spPr>
          <a:xfrm>
            <a:off x="306593" y="2817974"/>
            <a:ext cx="340388" cy="507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ru-RU" sz="4000" b="1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2</a:t>
            </a:r>
            <a:endParaRPr/>
          </a:p>
        </p:txBody>
      </p:sp>
      <p:sp>
        <p:nvSpPr>
          <p:cNvPr id="162" name="Google Shape;162;p5"/>
          <p:cNvSpPr txBox="1"/>
          <p:nvPr/>
        </p:nvSpPr>
        <p:spPr>
          <a:xfrm>
            <a:off x="5452533" y="1890713"/>
            <a:ext cx="2887133" cy="1969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</a:pPr>
            <a:r>
              <a:rPr lang="ru-RU" sz="1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Срок </a:t>
            </a:r>
            <a:br>
              <a:rPr lang="ru-RU" sz="1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инвестирования </a:t>
            </a:r>
            <a:endParaRPr sz="1600" b="1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"/>
              <a:buNone/>
            </a:pP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</a:pPr>
            <a:r>
              <a:rPr lang="ru-RU" sz="1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Наличие гарантий</a:t>
            </a:r>
            <a:r>
              <a:rPr lang="ru-RU" sz="1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на случай отзыва лицензии </a:t>
            </a:r>
            <a:br>
              <a:rPr lang="ru-RU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у финансовой организации </a:t>
            </a:r>
            <a:br>
              <a:rPr lang="ru-RU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 налоговых льгот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"/>
              <a:buNone/>
            </a:pP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5"/>
          <p:cNvSpPr txBox="1"/>
          <p:nvPr/>
        </p:nvSpPr>
        <p:spPr>
          <a:xfrm>
            <a:off x="306593" y="3563040"/>
            <a:ext cx="340388" cy="507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ru-RU" sz="4000" b="1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3</a:t>
            </a:r>
            <a:endParaRPr/>
          </a:p>
        </p:txBody>
      </p:sp>
      <p:sp>
        <p:nvSpPr>
          <p:cNvPr id="164" name="Google Shape;164;p5"/>
          <p:cNvSpPr txBox="1"/>
          <p:nvPr/>
        </p:nvSpPr>
        <p:spPr>
          <a:xfrm>
            <a:off x="4954793" y="1854493"/>
            <a:ext cx="340388" cy="507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ru-RU" sz="4000" b="1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4</a:t>
            </a:r>
            <a:endParaRPr/>
          </a:p>
        </p:txBody>
      </p:sp>
      <p:sp>
        <p:nvSpPr>
          <p:cNvPr id="165" name="Google Shape;165;p5"/>
          <p:cNvSpPr txBox="1"/>
          <p:nvPr/>
        </p:nvSpPr>
        <p:spPr>
          <a:xfrm>
            <a:off x="4954793" y="2588685"/>
            <a:ext cx="340388" cy="507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ru-RU" sz="4000" b="1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5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6"/>
          <p:cNvSpPr txBox="1">
            <a:spLocks noGrp="1"/>
          </p:cNvSpPr>
          <p:nvPr>
            <p:ph type="sldNum" idx="12"/>
          </p:nvPr>
        </p:nvSpPr>
        <p:spPr>
          <a:xfrm>
            <a:off x="8639055" y="4781951"/>
            <a:ext cx="17312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>
                <a:latin typeface="Arial"/>
                <a:ea typeface="Arial"/>
                <a:cs typeface="Arial"/>
                <a:sym typeface="Arial"/>
              </a:rPr>
              <a:t>6</a:t>
            </a:fld>
            <a:endParaRPr sz="1000"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6"/>
          <p:cNvSpPr txBox="1"/>
          <p:nvPr/>
        </p:nvSpPr>
        <p:spPr>
          <a:xfrm>
            <a:off x="306592" y="866052"/>
            <a:ext cx="6331275" cy="302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РАЗНОВИДНОСТИ СТРАХОВАНИЯ ЖИЗНИ </a:t>
            </a:r>
            <a:endParaRPr sz="2000" b="1" i="0" u="none" strike="noStrike" cap="none">
              <a:solidFill>
                <a:srgbClr val="26262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72" name="Google Shape;172;p6"/>
          <p:cNvSpPr/>
          <p:nvPr/>
        </p:nvSpPr>
        <p:spPr>
          <a:xfrm>
            <a:off x="306591" y="1598712"/>
            <a:ext cx="2597476" cy="2700000"/>
          </a:xfrm>
          <a:prstGeom prst="rect">
            <a:avLst/>
          </a:prstGeom>
          <a:solidFill>
            <a:srgbClr val="0F9485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3" name="Google Shape;173;p6"/>
          <p:cNvSpPr/>
          <p:nvPr/>
        </p:nvSpPr>
        <p:spPr>
          <a:xfrm>
            <a:off x="6223170" y="1598712"/>
            <a:ext cx="2597476" cy="2700000"/>
          </a:xfrm>
          <a:prstGeom prst="rect">
            <a:avLst/>
          </a:prstGeom>
          <a:solidFill>
            <a:srgbClr val="0F9485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4" name="Google Shape;174;p6"/>
          <p:cNvSpPr/>
          <p:nvPr/>
        </p:nvSpPr>
        <p:spPr>
          <a:xfrm>
            <a:off x="3264880" y="1598712"/>
            <a:ext cx="2597476" cy="2700000"/>
          </a:xfrm>
          <a:prstGeom prst="rect">
            <a:avLst/>
          </a:prstGeom>
          <a:solidFill>
            <a:srgbClr val="0F9485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5" name="Google Shape;175;p6"/>
          <p:cNvSpPr/>
          <p:nvPr/>
        </p:nvSpPr>
        <p:spPr>
          <a:xfrm>
            <a:off x="306590" y="1598711"/>
            <a:ext cx="2597476" cy="68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6" name="Google Shape;176;p6"/>
          <p:cNvSpPr txBox="1"/>
          <p:nvPr/>
        </p:nvSpPr>
        <p:spPr>
          <a:xfrm>
            <a:off x="772845" y="1697994"/>
            <a:ext cx="1617272" cy="51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ru-RU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Рисковое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6"/>
          <p:cNvSpPr/>
          <p:nvPr/>
        </p:nvSpPr>
        <p:spPr>
          <a:xfrm>
            <a:off x="3264879" y="1598711"/>
            <a:ext cx="2597476" cy="68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8" name="Google Shape;178;p6"/>
          <p:cNvSpPr txBox="1"/>
          <p:nvPr/>
        </p:nvSpPr>
        <p:spPr>
          <a:xfrm>
            <a:off x="3725954" y="1697994"/>
            <a:ext cx="1617272" cy="51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Arial"/>
              <a:buNone/>
            </a:pPr>
            <a:r>
              <a:rPr lang="ru-RU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Накопительное</a:t>
            </a:r>
            <a:endParaRPr sz="1600" b="1" i="0" u="none" strike="noStrike" cap="non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9" name="Google Shape;179;p6"/>
          <p:cNvSpPr/>
          <p:nvPr/>
        </p:nvSpPr>
        <p:spPr>
          <a:xfrm>
            <a:off x="6225437" y="1598711"/>
            <a:ext cx="2597476" cy="68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0" name="Google Shape;180;p6"/>
          <p:cNvSpPr txBox="1"/>
          <p:nvPr/>
        </p:nvSpPr>
        <p:spPr>
          <a:xfrm>
            <a:off x="6384529" y="1697994"/>
            <a:ext cx="2271001" cy="51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None/>
            </a:pPr>
            <a:r>
              <a:rPr lang="ru-RU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 инвестиционной составляющей</a:t>
            </a:r>
            <a:endParaRPr sz="1600" b="1" i="0" u="none" strike="noStrike" cap="non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1" name="Google Shape;181;p6"/>
          <p:cNvSpPr txBox="1"/>
          <p:nvPr/>
        </p:nvSpPr>
        <p:spPr>
          <a:xfrm>
            <a:off x="550133" y="2883724"/>
            <a:ext cx="2047106" cy="981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ru-RU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Страховые выплаты только в случае наступления неблагоприятных событий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2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ru-RU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«Защита»</a:t>
            </a:r>
            <a:endParaRPr sz="12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6"/>
          <p:cNvSpPr txBox="1"/>
          <p:nvPr/>
        </p:nvSpPr>
        <p:spPr>
          <a:xfrm>
            <a:off x="3547613" y="2669819"/>
            <a:ext cx="1973954" cy="1224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ru-RU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НСЖ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ru-RU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Страховые выплаты </a:t>
            </a:r>
            <a:br>
              <a:rPr lang="ru-RU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как при наступлении неблагоприятных событий, так и при «дожитии»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63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Calibri"/>
              <a:buNone/>
            </a:pPr>
            <a:r>
              <a:rPr lang="ru-RU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«Защита + Накопление»</a:t>
            </a:r>
            <a:endParaRPr sz="12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6"/>
          <p:cNvSpPr txBox="1"/>
          <p:nvPr/>
        </p:nvSpPr>
        <p:spPr>
          <a:xfrm>
            <a:off x="6455478" y="2666741"/>
            <a:ext cx="2129101" cy="1231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ru-RU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Инвестиционное</a:t>
            </a:r>
            <a:r>
              <a:rPr lang="ru-RU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(ИСЖ)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2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ru-RU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Долевое</a:t>
            </a:r>
            <a:r>
              <a:rPr lang="ru-RU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(ДСЖ)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2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ru-RU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«Инвестиции + Защита»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7"/>
          <p:cNvSpPr txBox="1">
            <a:spLocks noGrp="1"/>
          </p:cNvSpPr>
          <p:nvPr>
            <p:ph type="sldNum" idx="12"/>
          </p:nvPr>
        </p:nvSpPr>
        <p:spPr>
          <a:xfrm>
            <a:off x="8639055" y="4781951"/>
            <a:ext cx="17312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>
                <a:latin typeface="Arial"/>
                <a:ea typeface="Arial"/>
                <a:cs typeface="Arial"/>
                <a:sym typeface="Arial"/>
              </a:rPr>
              <a:t>7</a:t>
            </a:fld>
            <a:endParaRPr sz="1000"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7"/>
          <p:cNvSpPr txBox="1"/>
          <p:nvPr/>
        </p:nvSpPr>
        <p:spPr>
          <a:xfrm>
            <a:off x="306592" y="866052"/>
            <a:ext cx="6937487" cy="51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ОСОБЕННОСТИ ИНВЕСТИЦИОННОГО СТРАХОВАНИЯ ЖИЗНИ (ИСЖ)</a:t>
            </a:r>
            <a:endParaRPr sz="1600" b="1" i="0" u="none" strike="noStrike" cap="none">
              <a:solidFill>
                <a:srgbClr val="26262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90" name="Google Shape;190;p7"/>
          <p:cNvSpPr txBox="1"/>
          <p:nvPr/>
        </p:nvSpPr>
        <p:spPr>
          <a:xfrm>
            <a:off x="710989" y="1697701"/>
            <a:ext cx="6604211" cy="1859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None/>
            </a:pPr>
            <a:r>
              <a:rPr lang="ru-RU" sz="12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Комбинированный продукт (инвестиции в страховой оболочке)</a:t>
            </a:r>
            <a:endParaRPr sz="1200" b="1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✔"/>
            </a:pPr>
            <a:r>
              <a:rPr lang="ru-RU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Страховая составляющая (слабо выражена): </a:t>
            </a: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страховое покрытие </a:t>
            </a:r>
            <a:b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 случай смерти или утраты трудоспособности.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✔"/>
            </a:pPr>
            <a:r>
              <a:rPr lang="ru-RU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Инвестиционная составляющая: </a:t>
            </a: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часть уплаченной премии используется </a:t>
            </a:r>
            <a:b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для инвестиций в различные финансовые инструменты (акции, облигации, </a:t>
            </a:r>
            <a:b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паевые инвестиционные фонды и другие).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Отсутствие гарантированной доходности</a:t>
            </a:r>
            <a:endParaRPr sz="1200" b="1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Доходность зависит от результатов инвестирования. Некоторые продукты ИСЖ предполагают минимальную гарантированную доходность, в пределах инфляции.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"/>
          <p:cNvSpPr txBox="1"/>
          <p:nvPr/>
        </p:nvSpPr>
        <p:spPr>
          <a:xfrm>
            <a:off x="306593" y="1656690"/>
            <a:ext cx="340388" cy="507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ru-RU" sz="3000" b="1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1</a:t>
            </a:r>
            <a:endParaRPr/>
          </a:p>
        </p:txBody>
      </p:sp>
      <p:sp>
        <p:nvSpPr>
          <p:cNvPr id="192" name="Google Shape;192;p7"/>
          <p:cNvSpPr txBox="1"/>
          <p:nvPr/>
        </p:nvSpPr>
        <p:spPr>
          <a:xfrm>
            <a:off x="306592" y="3819540"/>
            <a:ext cx="3049256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Arial"/>
              <a:buNone/>
            </a:pPr>
            <a:r>
              <a:rPr lang="ru-RU" sz="1200" b="1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НЕДОСТАТКИ: </a:t>
            </a: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Низкая ликвидность, высокий порог входа, непрозрачность, высокие комиссии, агрессивные продажи через банковский канал (мисселинг). 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7"/>
          <p:cNvSpPr txBox="1"/>
          <p:nvPr/>
        </p:nvSpPr>
        <p:spPr>
          <a:xfrm>
            <a:off x="306593" y="2964087"/>
            <a:ext cx="340388" cy="507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ru-RU" sz="3000" b="1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2</a:t>
            </a:r>
            <a:endParaRPr/>
          </a:p>
        </p:txBody>
      </p:sp>
      <p:sp>
        <p:nvSpPr>
          <p:cNvPr id="194" name="Google Shape;194;p7"/>
          <p:cNvSpPr txBox="1"/>
          <p:nvPr/>
        </p:nvSpPr>
        <p:spPr>
          <a:xfrm>
            <a:off x="3807606" y="3817329"/>
            <a:ext cx="4682865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9485"/>
              </a:buClr>
              <a:buSzPts val="1200"/>
              <a:buFont typeface="Arial"/>
              <a:buNone/>
            </a:pPr>
            <a:r>
              <a:rPr lang="ru-RU" sz="1200" b="1" i="0" u="none" strike="noStrike" cap="none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  <a:t>ПРЕИМУЩЕСТВА: </a:t>
            </a: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возможность гарантии возврата вложенных средств до 100%, налоговый вычет, юридическая защита капитала (с</a:t>
            </a: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редства, вложенные в ИСЖ, юридически защищены от кредиторов и арестов, не подлежат разделу при разводе).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5" name="Google Shape;195;p7"/>
          <p:cNvPicPr preferRelativeResize="0"/>
          <p:nvPr/>
        </p:nvPicPr>
        <p:blipFill rotWithShape="1">
          <a:blip r:embed="rId3">
            <a:alphaModFix/>
          </a:blip>
          <a:srcRect r="25251"/>
          <a:stretch/>
        </p:blipFill>
        <p:spPr>
          <a:xfrm>
            <a:off x="5890054" y="184379"/>
            <a:ext cx="3253946" cy="3333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14242" y="0"/>
            <a:ext cx="1737996" cy="1234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26654" y="2264055"/>
            <a:ext cx="890373" cy="8489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8"/>
          <p:cNvSpPr/>
          <p:nvPr/>
        </p:nvSpPr>
        <p:spPr>
          <a:xfrm>
            <a:off x="6728523" y="1952368"/>
            <a:ext cx="2108886" cy="2108886"/>
          </a:xfrm>
          <a:prstGeom prst="ellipse">
            <a:avLst/>
          </a:prstGeom>
          <a:solidFill>
            <a:srgbClr val="0F9485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3" name="Google Shape;203;p8"/>
          <p:cNvSpPr txBox="1">
            <a:spLocks noGrp="1"/>
          </p:cNvSpPr>
          <p:nvPr>
            <p:ph type="sldNum" idx="12"/>
          </p:nvPr>
        </p:nvSpPr>
        <p:spPr>
          <a:xfrm>
            <a:off x="8639055" y="4781951"/>
            <a:ext cx="17312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>
                <a:latin typeface="Arial"/>
                <a:ea typeface="Arial"/>
                <a:cs typeface="Arial"/>
                <a:sym typeface="Arial"/>
              </a:rPr>
              <a:t>8</a:t>
            </a:fld>
            <a:endParaRPr sz="1000"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8"/>
          <p:cNvSpPr txBox="1"/>
          <p:nvPr/>
        </p:nvSpPr>
        <p:spPr>
          <a:xfrm>
            <a:off x="306592" y="866052"/>
            <a:ext cx="6937487" cy="51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2000" b="1" i="0" u="none" strike="noStrike" cap="none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МЕХАНИКА ИСЖ (В ЧАСТИ ИНВЕСТИРОВАНИЯ</a:t>
            </a:r>
            <a:r>
              <a:rPr lang="ru-RU" sz="2000" b="1" i="0" u="none" strike="noStrike" cap="none">
                <a:solidFill>
                  <a:srgbClr val="2F5496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sz="1600" b="1" i="0" u="none" strike="noStrike" cap="none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205" name="Google Shape;205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7738" y="1543099"/>
            <a:ext cx="6417830" cy="2927424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8"/>
          <p:cNvSpPr txBox="1"/>
          <p:nvPr/>
        </p:nvSpPr>
        <p:spPr>
          <a:xfrm>
            <a:off x="6998916" y="2470202"/>
            <a:ext cx="1568100" cy="1300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ru-RU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БЛАГОПРИЯТНЫЙ ИСХОД:</a:t>
            </a:r>
            <a:br>
              <a:rPr lang="ru-RU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Инвестиционная часть существенно возросла, обеспечив высокую доходность полиса ИСЖ</a:t>
            </a:r>
            <a:endParaRPr sz="11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9"/>
          <p:cNvSpPr/>
          <p:nvPr/>
        </p:nvSpPr>
        <p:spPr>
          <a:xfrm>
            <a:off x="5428654" y="138061"/>
            <a:ext cx="2108886" cy="2108886"/>
          </a:xfrm>
          <a:prstGeom prst="ellipse">
            <a:avLst/>
          </a:prstGeom>
          <a:solidFill>
            <a:srgbClr val="0F9485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2" name="Google Shape;212;p9"/>
          <p:cNvSpPr txBox="1">
            <a:spLocks noGrp="1"/>
          </p:cNvSpPr>
          <p:nvPr>
            <p:ph type="sldNum" idx="12"/>
          </p:nvPr>
        </p:nvSpPr>
        <p:spPr>
          <a:xfrm>
            <a:off x="8639055" y="4781951"/>
            <a:ext cx="173124" cy="25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-RU" sz="1000" b="1">
                <a:latin typeface="Arial"/>
                <a:ea typeface="Arial"/>
                <a:cs typeface="Arial"/>
                <a:sym typeface="Arial"/>
              </a:rPr>
              <a:t>9</a:t>
            </a:fld>
            <a:endParaRPr sz="1000"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9"/>
          <p:cNvSpPr txBox="1"/>
          <p:nvPr/>
        </p:nvSpPr>
        <p:spPr>
          <a:xfrm>
            <a:off x="306593" y="866052"/>
            <a:ext cx="6112496" cy="51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 Black"/>
              <a:buNone/>
            </a:pPr>
            <a:r>
              <a:rPr lang="ru-RU" sz="2000" b="1" i="0" u="none" strike="noStrike" cap="none" dirty="0">
                <a:solidFill>
                  <a:srgbClr val="262626"/>
                </a:solidFill>
                <a:latin typeface="Arial Black"/>
                <a:ea typeface="Arial Black"/>
                <a:cs typeface="Arial Black"/>
                <a:sym typeface="Arial Black"/>
              </a:rPr>
              <a:t>ОСОБЕННОСТИ ДОЛЕВОГО СТРАХОВАНИЯ ЖИЗНИ (ДСЖ)</a:t>
            </a:r>
            <a:endParaRPr sz="2000" b="1" i="0" u="none" strike="noStrike" cap="none" dirty="0">
              <a:solidFill>
                <a:srgbClr val="262626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1600" b="1" i="0" u="none" strike="noStrike" cap="none" dirty="0">
              <a:solidFill>
                <a:srgbClr val="262626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14" name="Google Shape;214;p9"/>
          <p:cNvSpPr txBox="1"/>
          <p:nvPr/>
        </p:nvSpPr>
        <p:spPr>
          <a:xfrm>
            <a:off x="710989" y="1725435"/>
            <a:ext cx="7582619" cy="197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None/>
            </a:pPr>
            <a:r>
              <a:rPr lang="ru-RU" sz="12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Аналог зарубежного Unit-Linked Insurance Plan, ULIP</a:t>
            </a:r>
            <a:endParaRPr sz="12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9"/>
          <p:cNvSpPr txBox="1"/>
          <p:nvPr/>
        </p:nvSpPr>
        <p:spPr>
          <a:xfrm>
            <a:off x="306593" y="1605387"/>
            <a:ext cx="340388" cy="507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ru-RU" sz="3000" b="1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1</a:t>
            </a:r>
            <a:endParaRPr/>
          </a:p>
        </p:txBody>
      </p:sp>
      <p:sp>
        <p:nvSpPr>
          <p:cNvPr id="216" name="Google Shape;216;p9"/>
          <p:cNvSpPr txBox="1"/>
          <p:nvPr/>
        </p:nvSpPr>
        <p:spPr>
          <a:xfrm>
            <a:off x="306593" y="4244405"/>
            <a:ext cx="798002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9485"/>
              </a:buClr>
              <a:buSzPts val="1200"/>
              <a:buFont typeface="Arial"/>
              <a:buNone/>
            </a:pPr>
            <a:r>
              <a:rPr lang="ru-RU" sz="1200" b="1" i="0" u="none" strike="noStrike" cap="none">
                <a:solidFill>
                  <a:srgbClr val="0F9485"/>
                </a:solidFill>
                <a:latin typeface="Arial"/>
                <a:ea typeface="Arial"/>
                <a:cs typeface="Arial"/>
                <a:sym typeface="Arial"/>
              </a:rPr>
              <a:t>ШИРОКИЙ ВЫБОР ПИФ С РАЗНЫМ СОСТАВОМ АКТИВОВ </a:t>
            </a: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(акции, облигации, недвижимость, золото и т. д.) позволяет соответствовать запросам страхователей с разным уровнем риск-профиля.</a:t>
            </a:r>
            <a:endParaRPr sz="16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7" name="Google Shape;217;p9"/>
          <p:cNvSpPr txBox="1"/>
          <p:nvPr/>
        </p:nvSpPr>
        <p:spPr>
          <a:xfrm>
            <a:off x="306593" y="2144212"/>
            <a:ext cx="340388" cy="507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ru-RU" sz="3000" b="1" i="0" u="none" strike="noStrike" cap="none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rPr>
              <a:t>2</a:t>
            </a:r>
            <a:endParaRPr/>
          </a:p>
        </p:txBody>
      </p:sp>
      <p:sp>
        <p:nvSpPr>
          <p:cNvPr id="218" name="Google Shape;218;p9"/>
          <p:cNvSpPr txBox="1"/>
          <p:nvPr/>
        </p:nvSpPr>
        <p:spPr>
          <a:xfrm>
            <a:off x="5558667" y="683906"/>
            <a:ext cx="1848861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r>
              <a:rPr lang="ru-RU"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Отсутствие гарантированной доходности и защиты капитала. </a:t>
            </a:r>
            <a:br>
              <a:rPr lang="ru-RU"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Вероятность получить убыток при снижении стоимости </a:t>
            </a:r>
            <a:br>
              <a:rPr lang="ru-RU"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инвестиционных </a:t>
            </a:r>
            <a:br>
              <a:rPr lang="ru-RU"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активов</a:t>
            </a:r>
            <a:endParaRPr sz="1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9"/>
          <p:cNvSpPr txBox="1"/>
          <p:nvPr/>
        </p:nvSpPr>
        <p:spPr>
          <a:xfrm>
            <a:off x="710989" y="2200923"/>
            <a:ext cx="7688042" cy="176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None/>
            </a:pPr>
            <a:r>
              <a:rPr lang="ru-RU" sz="12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Комбинированный продукт:</a:t>
            </a:r>
            <a:endParaRPr/>
          </a:p>
          <a:p>
            <a:pPr marL="171450" marR="0" lvl="0" indent="-17145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Noto Sans Symbols"/>
              <a:buChar char="✔"/>
            </a:pPr>
            <a:r>
              <a:rPr lang="ru-RU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Страховая составляющая: </a:t>
            </a: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минимум, на случай дожития и смерти по любой причине (перечень исключений ограничен). Дополнительно могут быть заключены программы страхования по ДСЖ на: потерю трудоспособности, потерю работы, критические заболевания, ДМС (чекапы, телемедицина), долгосрочный уход, освобождение от уплаты взносов и пр.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Noto Sans Symbols"/>
              <a:buChar char="✔"/>
            </a:pPr>
            <a:r>
              <a:rPr lang="ru-RU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Инвестиционная составляющая: </a:t>
            </a: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вложение в инвестиционные паи открытых паевых фондов (ОПИФ) </a:t>
            </a: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</a:t>
            </a: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для всех типов страхователей и в паи закрытых паевых фондов (ЗПИФ) – только для страхователей </a:t>
            </a:r>
            <a:r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</a:t>
            </a:r>
            <a:r>
              <a:rPr lang="ru-RU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квалифицированных инвесторов при страховой премии от 10 млн руб. Инвестиционный доход выплачивается единовременно, регулярные выплаты дохода не предусмотрены.</a:t>
            </a:r>
            <a:endParaRPr sz="1600" b="1" i="0" u="none" strike="noStrike" cap="none">
              <a:solidFill>
                <a:schemeClr val="accent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20" name="Google Shape;220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07953" y="237267"/>
            <a:ext cx="350289" cy="3502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1450</Words>
  <Application>Microsoft Office PowerPoint</Application>
  <PresentationFormat>Экран (16:9)</PresentationFormat>
  <Paragraphs>308</Paragraphs>
  <Slides>27</Slides>
  <Notes>27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6" baseType="lpstr">
      <vt:lpstr>Arial</vt:lpstr>
      <vt:lpstr>Calibri</vt:lpstr>
      <vt:lpstr>Arial Black</vt:lpstr>
      <vt:lpstr>Helvetica Neue Light</vt:lpstr>
      <vt:lpstr>Proxima Nova</vt:lpstr>
      <vt:lpstr>Helvetica Neue</vt:lpstr>
      <vt:lpstr>Times New Roman</vt:lpstr>
      <vt:lpstr>Noto Sans Symbols</vt:lpstr>
      <vt:lpstr>White</vt:lpstr>
      <vt:lpstr>Думай о будущем: страхование  и накопления</vt:lpstr>
      <vt:lpstr>СТАРТОВЫЕ ВОПРОСЫ  О ФИНАНСОВОМ БЛАГОПОЛУЧИИ  И ЕГО ДОСТИЖЕНИИ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Думай о будущем: страхование  и накопления</dc:title>
  <dc:creator>vivin</dc:creator>
  <cp:lastModifiedBy>vivinocurova@yandex.ru</cp:lastModifiedBy>
  <cp:revision>2</cp:revision>
  <dcterms:modified xsi:type="dcterms:W3CDTF">2025-11-06T15:59:48Z</dcterms:modified>
</cp:coreProperties>
</file>